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8"/>
  </p:notesMasterIdLst>
  <p:sldIdLst>
    <p:sldId id="339" r:id="rId2"/>
    <p:sldId id="1231" r:id="rId3"/>
    <p:sldId id="895" r:id="rId4"/>
    <p:sldId id="1002" r:id="rId5"/>
    <p:sldId id="1120" r:id="rId6"/>
    <p:sldId id="1121" r:id="rId7"/>
    <p:sldId id="1122" r:id="rId8"/>
    <p:sldId id="1075" r:id="rId9"/>
    <p:sldId id="1165" r:id="rId10"/>
    <p:sldId id="1166" r:id="rId11"/>
    <p:sldId id="1124" r:id="rId12"/>
    <p:sldId id="1167" r:id="rId13"/>
    <p:sldId id="1125" r:id="rId14"/>
    <p:sldId id="1126" r:id="rId15"/>
    <p:sldId id="1128" r:id="rId16"/>
    <p:sldId id="1088" r:id="rId17"/>
    <p:sldId id="1129" r:id="rId18"/>
    <p:sldId id="1130" r:id="rId19"/>
    <p:sldId id="1131" r:id="rId20"/>
    <p:sldId id="1132" r:id="rId21"/>
    <p:sldId id="1133" r:id="rId22"/>
    <p:sldId id="1134" r:id="rId23"/>
    <p:sldId id="1095" r:id="rId24"/>
    <p:sldId id="1161" r:id="rId25"/>
    <p:sldId id="1154" r:id="rId26"/>
    <p:sldId id="1156" r:id="rId27"/>
    <p:sldId id="1135" r:id="rId28"/>
    <p:sldId id="1136" r:id="rId29"/>
    <p:sldId id="1137" r:id="rId30"/>
    <p:sldId id="1138" r:id="rId31"/>
    <p:sldId id="1139" r:id="rId32"/>
    <p:sldId id="1140" r:id="rId33"/>
    <p:sldId id="1141" r:id="rId34"/>
    <p:sldId id="1142" r:id="rId35"/>
    <p:sldId id="1163" r:id="rId36"/>
    <p:sldId id="1143" r:id="rId37"/>
    <p:sldId id="1164" r:id="rId38"/>
    <p:sldId id="1168" r:id="rId39"/>
    <p:sldId id="1187" r:id="rId40"/>
    <p:sldId id="1188" r:id="rId41"/>
    <p:sldId id="1189" r:id="rId42"/>
    <p:sldId id="1191" r:id="rId43"/>
    <p:sldId id="1192" r:id="rId44"/>
    <p:sldId id="1193" r:id="rId45"/>
    <p:sldId id="1194" r:id="rId46"/>
    <p:sldId id="1210" r:id="rId47"/>
    <p:sldId id="1196" r:id="rId48"/>
    <p:sldId id="1197" r:id="rId49"/>
    <p:sldId id="1198" r:id="rId50"/>
    <p:sldId id="1199" r:id="rId51"/>
    <p:sldId id="1200" r:id="rId52"/>
    <p:sldId id="1201" r:id="rId53"/>
    <p:sldId id="1202" r:id="rId54"/>
    <p:sldId id="1203" r:id="rId55"/>
    <p:sldId id="1205" r:id="rId56"/>
    <p:sldId id="1204" r:id="rId57"/>
    <p:sldId id="1207" r:id="rId58"/>
    <p:sldId id="1206" r:id="rId59"/>
    <p:sldId id="1208" r:id="rId60"/>
    <p:sldId id="1209" r:id="rId61"/>
    <p:sldId id="1211" r:id="rId62"/>
    <p:sldId id="1212" r:id="rId63"/>
    <p:sldId id="1213" r:id="rId64"/>
    <p:sldId id="1214" r:id="rId65"/>
    <p:sldId id="1216" r:id="rId66"/>
    <p:sldId id="1215" r:id="rId67"/>
    <p:sldId id="1217" r:id="rId68"/>
    <p:sldId id="1221" r:id="rId69"/>
    <p:sldId id="1226" r:id="rId70"/>
    <p:sldId id="1222" r:id="rId71"/>
    <p:sldId id="1224" r:id="rId72"/>
    <p:sldId id="1225" r:id="rId73"/>
    <p:sldId id="1227" r:id="rId74"/>
    <p:sldId id="1228" r:id="rId75"/>
    <p:sldId id="1229" r:id="rId76"/>
    <p:sldId id="1230" r:id="rId77"/>
    <p:sldId id="1170" r:id="rId78"/>
    <p:sldId id="1171" r:id="rId79"/>
    <p:sldId id="1172" r:id="rId80"/>
    <p:sldId id="1173" r:id="rId81"/>
    <p:sldId id="1174" r:id="rId82"/>
    <p:sldId id="1175" r:id="rId83"/>
    <p:sldId id="1176" r:id="rId84"/>
    <p:sldId id="1177" r:id="rId85"/>
    <p:sldId id="1178" r:id="rId86"/>
    <p:sldId id="1179" r:id="rId87"/>
    <p:sldId id="1180" r:id="rId88"/>
    <p:sldId id="1181" r:id="rId89"/>
    <p:sldId id="1182" r:id="rId90"/>
    <p:sldId id="1183" r:id="rId91"/>
    <p:sldId id="1184" r:id="rId92"/>
    <p:sldId id="1185" r:id="rId93"/>
    <p:sldId id="1186" r:id="rId94"/>
    <p:sldId id="1218" r:id="rId95"/>
    <p:sldId id="1219" r:id="rId96"/>
    <p:sldId id="1220" r:id="rId9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30" autoAdjust="0"/>
    <p:restoredTop sz="93780" autoAdjust="0"/>
  </p:normalViewPr>
  <p:slideViewPr>
    <p:cSldViewPr>
      <p:cViewPr varScale="1">
        <p:scale>
          <a:sx n="72" d="100"/>
          <a:sy n="72" d="100"/>
        </p:scale>
        <p:origin x="72" y="3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8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20-07-28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20-07-28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20-07-28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20-07-28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20-07-28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20-07-28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동 대 학 교     김영섭    교수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20-07-28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c7iu9hHLc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eveloper.android.com/guide/components/fragments?hl=ko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99640" y="3284984"/>
            <a:ext cx="4998981" cy="936104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Fragment</a:t>
            </a:r>
            <a:endParaRPr lang="en-US" altLang="ko-KR" sz="3200" dirty="0" smtClean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화면과 액티비티의 화면의 차이점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프래그멘트의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목적은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액티비티 화면을 분할하여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분할된 화면들을 독립적으로 구성하기 이해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분할된 화면들의 상태를 관리하기 위해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b="1" dirty="0" smtClean="0">
                <a:sym typeface="Wingdings" panose="05000000000000000000" pitchFamily="2" charset="2"/>
              </a:rPr>
              <a:t> 액티비티 위에 올라가야만 역할을 할 수 있습니다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안드로이드 시스템에서 액티비티 관리자가 액티비티의 화면을 관리한다면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위에서 </a:t>
            </a:r>
            <a:r>
              <a:rPr lang="ko-KR" altLang="en-US" dirty="0" err="1" smtClean="0">
                <a:sym typeface="Wingdings" panose="05000000000000000000" pitchFamily="2" charset="2"/>
              </a:rPr>
              <a:t>프로그먼트</a:t>
            </a:r>
            <a:r>
              <a:rPr lang="ko-KR" altLang="en-US" dirty="0" smtClean="0">
                <a:sym typeface="Wingdings" panose="05000000000000000000" pitchFamily="2" charset="2"/>
              </a:rPr>
              <a:t> 관리자가 프래그멘트 화면을 관리합니다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즉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액티비티는 시스템에서 관리하지만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dirty="0" smtClean="0">
                <a:sym typeface="Wingdings" panose="05000000000000000000" pitchFamily="2" charset="2"/>
              </a:rPr>
              <a:t> 액티비티 위에 올라가 있어서 훨씬 가볍게 화면 전환 효과를 만들 수 있게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특히 탭 모양으로 화면을 구성할 때 각각의 탭 버튼을 클릭할 때마다 다른 화면이 보이는 효과를 내고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액티비티가 아닌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사용하는 것이 좋습니다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307862" y="4149080"/>
            <a:ext cx="1610452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Activity1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160614" y="4149080"/>
            <a:ext cx="1629908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Activity 2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07862" y="5708438"/>
            <a:ext cx="3482660" cy="72008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Activity Manager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안드로이드 시스템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구부러진 연결선 8"/>
          <p:cNvCxnSpPr>
            <a:stCxn id="5" idx="2"/>
          </p:cNvCxnSpPr>
          <p:nvPr/>
        </p:nvCxnSpPr>
        <p:spPr>
          <a:xfrm rot="16200000" flipH="1">
            <a:off x="2240078" y="5030202"/>
            <a:ext cx="551248" cy="805228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endCxn id="6" idx="2"/>
          </p:cNvCxnSpPr>
          <p:nvPr/>
        </p:nvCxnSpPr>
        <p:spPr>
          <a:xfrm flipV="1">
            <a:off x="2918314" y="5157192"/>
            <a:ext cx="1057254" cy="551246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311077" y="5301172"/>
            <a:ext cx="981836" cy="293361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718934" y="5306501"/>
            <a:ext cx="972609" cy="288032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702164" y="4149080"/>
            <a:ext cx="1610452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Fragment1</a:t>
            </a:r>
            <a:endParaRPr lang="ko-KR" altLang="en-US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554916" y="4149080"/>
            <a:ext cx="1629908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Fragment 2</a:t>
            </a:r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702164" y="5708438"/>
            <a:ext cx="3482660" cy="34229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Fragment Manager</a:t>
            </a:r>
          </a:p>
        </p:txBody>
      </p:sp>
      <p:cxnSp>
        <p:nvCxnSpPr>
          <p:cNvPr id="28" name="구부러진 연결선 27"/>
          <p:cNvCxnSpPr>
            <a:stCxn id="25" idx="2"/>
          </p:cNvCxnSpPr>
          <p:nvPr/>
        </p:nvCxnSpPr>
        <p:spPr>
          <a:xfrm rot="16200000" flipH="1">
            <a:off x="6634380" y="5030202"/>
            <a:ext cx="551248" cy="805228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구부러진 연결선 28"/>
          <p:cNvCxnSpPr>
            <a:endCxn id="26" idx="2"/>
          </p:cNvCxnSpPr>
          <p:nvPr/>
        </p:nvCxnSpPr>
        <p:spPr>
          <a:xfrm flipV="1">
            <a:off x="7312616" y="5157192"/>
            <a:ext cx="1057254" cy="551246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5702164" y="5306501"/>
            <a:ext cx="1610452" cy="288032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Method calling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702164" y="6050735"/>
            <a:ext cx="3482660" cy="34229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Activity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554916" y="5301886"/>
            <a:ext cx="1610452" cy="288032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Method calling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화면에 추가하는 방법 이해하기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프래그멘트 화면 만드는 개괄적 내용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만드는 것은 액티비티를 만드는 과정과 아주 비슷합니다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즉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프래그멘트도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하나의 </a:t>
            </a:r>
            <a:r>
              <a:rPr lang="en-US" altLang="ko-KR" dirty="0">
                <a:sym typeface="Wingdings" panose="05000000000000000000" pitchFamily="2" charset="2"/>
              </a:rPr>
              <a:t>XML </a:t>
            </a:r>
            <a:r>
              <a:rPr lang="ko-KR" altLang="en-US" b="1" dirty="0">
                <a:sym typeface="Wingdings" panose="05000000000000000000" pitchFamily="2" charset="2"/>
              </a:rPr>
              <a:t>레이아웃 파일</a:t>
            </a:r>
            <a:r>
              <a:rPr lang="ko-KR" altLang="en-US" dirty="0">
                <a:sym typeface="Wingdings" panose="05000000000000000000" pitchFamily="2" charset="2"/>
              </a:rPr>
              <a:t>과 하나의 자바 </a:t>
            </a:r>
            <a:r>
              <a:rPr lang="ko-KR" altLang="en-US" b="1" dirty="0">
                <a:sym typeface="Wingdings" panose="05000000000000000000" pitchFamily="2" charset="2"/>
              </a:rPr>
              <a:t>소스 파일</a:t>
            </a:r>
            <a:r>
              <a:rPr lang="ko-KR" altLang="en-US" dirty="0">
                <a:sym typeface="Wingdings" panose="05000000000000000000" pitchFamily="2" charset="2"/>
              </a:rPr>
              <a:t>로 동작하게 만듭니다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프래그멘트 자바 소스는 </a:t>
            </a:r>
            <a:r>
              <a:rPr lang="en-US" altLang="ko-KR" dirty="0" smtClean="0">
                <a:sym typeface="Wingdings" panose="05000000000000000000" pitchFamily="2" charset="2"/>
              </a:rPr>
              <a:t>Fragment </a:t>
            </a:r>
            <a:r>
              <a:rPr lang="ko-KR" altLang="en-US" dirty="0" smtClean="0">
                <a:sym typeface="Wingdings" panose="05000000000000000000" pitchFamily="2" charset="2"/>
              </a:rPr>
              <a:t>클래스를 상속하여 만듭니다</a:t>
            </a:r>
            <a:r>
              <a:rPr lang="en-US" altLang="ko-KR" dirty="0" smtClean="0">
                <a:sym typeface="Wingdings" panose="05000000000000000000" pitchFamily="2" charset="2"/>
              </a:rPr>
              <a:t>. Fragment </a:t>
            </a:r>
            <a:r>
              <a:rPr lang="ko-KR" altLang="en-US" dirty="0" smtClean="0">
                <a:sym typeface="Wingdings" panose="05000000000000000000" pitchFamily="2" charset="2"/>
              </a:rPr>
              <a:t>클래스의 주요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2204864"/>
            <a:ext cx="10945216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public final Activity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getActivity</a:t>
            </a:r>
            <a:r>
              <a:rPr lang="en-US" altLang="ko-KR" sz="1600" dirty="0" smtClean="0">
                <a:latin typeface="Consolas" panose="020B0609020204030204" pitchFamily="49" charset="0"/>
              </a:rPr>
              <a:t>() – </a:t>
            </a:r>
            <a:r>
              <a:rPr lang="ko-KR" altLang="en-US" sz="1600" dirty="0" smtClean="0">
                <a:latin typeface="Consolas" panose="020B0609020204030204" pitchFamily="49" charset="0"/>
              </a:rPr>
              <a:t>이 </a:t>
            </a:r>
            <a:r>
              <a:rPr lang="ko-KR" altLang="en-US" sz="1600" dirty="0" err="1" smtClean="0">
                <a:latin typeface="Consolas" panose="020B0609020204030204" pitchFamily="49" charset="0"/>
              </a:rPr>
              <a:t>프래그멘트를</a:t>
            </a:r>
            <a:r>
              <a:rPr lang="ko-KR" altLang="en-US" sz="1600" dirty="0" smtClean="0">
                <a:latin typeface="Consolas" panose="020B0609020204030204" pitchFamily="49" charset="0"/>
              </a:rPr>
              <a:t> 포함하는 액티비티를 반환함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final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FragmentManager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getFragmentManager</a:t>
            </a:r>
            <a:r>
              <a:rPr lang="en-US" altLang="ko-KR" sz="1600" dirty="0" smtClean="0">
                <a:latin typeface="Consolas" panose="020B0609020204030204" pitchFamily="49" charset="0"/>
              </a:rPr>
              <a:t>() – </a:t>
            </a:r>
            <a:r>
              <a:rPr lang="ko-KR" altLang="en-US" sz="1600" dirty="0" smtClean="0">
                <a:latin typeface="Consolas" panose="020B0609020204030204" pitchFamily="49" charset="0"/>
              </a:rPr>
              <a:t>객체들과 의사소통하는 매니저를 반환함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final Fragment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getParentFragment</a:t>
            </a:r>
            <a:r>
              <a:rPr lang="en-US" altLang="ko-KR" sz="1600" dirty="0" smtClean="0">
                <a:latin typeface="Consolas" panose="020B0609020204030204" pitchFamily="49" charset="0"/>
              </a:rPr>
              <a:t>() – </a:t>
            </a:r>
            <a:r>
              <a:rPr lang="ko-KR" altLang="en-US" sz="1600" dirty="0" smtClean="0">
                <a:latin typeface="Consolas" panose="020B0609020204030204" pitchFamily="49" charset="0"/>
              </a:rPr>
              <a:t>부모가 </a:t>
            </a:r>
            <a:r>
              <a:rPr lang="ko-KR" altLang="en-US" sz="1600" dirty="0" err="1" smtClean="0">
                <a:latin typeface="Consolas" panose="020B0609020204030204" pitchFamily="49" charset="0"/>
              </a:rPr>
              <a:t>프래그멘트일</a:t>
            </a:r>
            <a:r>
              <a:rPr lang="ko-KR" altLang="en-US" sz="1600" dirty="0" smtClean="0">
                <a:latin typeface="Consolas" panose="020B0609020204030204" pitchFamily="49" charset="0"/>
              </a:rPr>
              <a:t> 경우 반환함</a:t>
            </a:r>
            <a:r>
              <a:rPr lang="en-US" altLang="ko-KR" sz="1600" dirty="0" smtClean="0">
                <a:latin typeface="Consolas" panose="020B0609020204030204" pitchFamily="49" charset="0"/>
              </a:rPr>
              <a:t>. </a:t>
            </a:r>
            <a:r>
              <a:rPr lang="ko-KR" altLang="en-US" sz="1600" dirty="0" err="1" smtClean="0">
                <a:latin typeface="Consolas" panose="020B0609020204030204" pitchFamily="49" charset="0"/>
              </a:rPr>
              <a:t>액티비티이면</a:t>
            </a:r>
            <a:r>
              <a:rPr lang="ko-KR" altLang="en-US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null</a:t>
            </a:r>
            <a:r>
              <a:rPr lang="ko-KR" altLang="en-US" sz="1600" dirty="0" smtClean="0">
                <a:latin typeface="Consolas" panose="020B0609020204030204" pitchFamily="49" charset="0"/>
              </a:rPr>
              <a:t>을 반환함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final int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getId</a:t>
            </a:r>
            <a:r>
              <a:rPr lang="en-US" altLang="ko-KR" sz="1600" dirty="0" smtClean="0">
                <a:latin typeface="Consolas" panose="020B0609020204030204" pitchFamily="49" charset="0"/>
              </a:rPr>
              <a:t>() – </a:t>
            </a:r>
            <a:r>
              <a:rPr lang="ko-KR" altLang="en-US" sz="1600" dirty="0" smtClean="0">
                <a:latin typeface="Consolas" panose="020B0609020204030204" pitchFamily="49" charset="0"/>
              </a:rPr>
              <a:t>이 프래그멘트 </a:t>
            </a:r>
            <a:r>
              <a:rPr lang="en-US" altLang="ko-KR" sz="1600" dirty="0" smtClean="0">
                <a:latin typeface="Consolas" panose="020B0609020204030204" pitchFamily="49" charset="0"/>
              </a:rPr>
              <a:t>ID</a:t>
            </a:r>
            <a:r>
              <a:rPr lang="ko-KR" altLang="en-US" sz="1600" dirty="0" smtClean="0">
                <a:latin typeface="Consolas" panose="020B0609020204030204" pitchFamily="49" charset="0"/>
              </a:rPr>
              <a:t>를 반환함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839416" y="3356992"/>
            <a:ext cx="10424671" cy="3233732"/>
            <a:chOff x="839416" y="3356992"/>
            <a:chExt cx="10424671" cy="323373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127448" y="3459540"/>
              <a:ext cx="3816424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MainFragment.java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public class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MainFragment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extends Fragment {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}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6253567" y="3459540"/>
              <a:ext cx="3586849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fragment_main.xml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...</a:t>
              </a:r>
              <a:br>
                <a:rPr lang="en-US" altLang="ko-KR" sz="1200" dirty="0" smtClean="0">
                  <a:solidFill>
                    <a:schemeClr val="tx1"/>
                  </a:solidFill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</a:rPr>
                <a:t>    &lt;TextView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android:layout_width="wrap_content"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android:layout_height="wrap_content"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... </a:t>
              </a: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    ...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839416" y="3356992"/>
              <a:ext cx="9217024" cy="167289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/>
            <p:cNvCxnSpPr>
              <a:stCxn id="7" idx="1"/>
              <a:endCxn id="6" idx="3"/>
            </p:cNvCxnSpPr>
            <p:nvPr/>
          </p:nvCxnSpPr>
          <p:spPr>
            <a:xfrm flipH="1">
              <a:off x="4943872" y="4179620"/>
              <a:ext cx="13096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112849" y="4010343"/>
              <a:ext cx="971741" cy="338554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/>
                <a:t>Inflation</a:t>
              </a:r>
              <a:endParaRPr lang="ko-KR" altLang="en-US" sz="1600" dirty="0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2627425" y="5261514"/>
              <a:ext cx="720080" cy="13292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26362" y="6118373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  <p:sp>
          <p:nvSpPr>
            <p:cNvPr id="16" name="아래쪽 화살표 15"/>
            <p:cNvSpPr/>
            <p:nvPr/>
          </p:nvSpPr>
          <p:spPr>
            <a:xfrm>
              <a:off x="2855640" y="4899700"/>
              <a:ext cx="288032" cy="35193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960525" y="3474063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164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화면에 추가하는 방법 이해하기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프래그멘트 화면 만드는 개괄적 내용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프래그멘트에는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setContentView()</a:t>
            </a:r>
            <a:r>
              <a:rPr lang="ko-KR" altLang="en-US" dirty="0" smtClean="0">
                <a:sym typeface="Wingdings" panose="05000000000000000000" pitchFamily="2" charset="2"/>
              </a:rPr>
              <a:t>메소드가 없어서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LayoutInflater</a:t>
            </a:r>
            <a:r>
              <a:rPr lang="ko-KR" altLang="en-US" dirty="0" smtClean="0">
                <a:sym typeface="Wingdings" panose="05000000000000000000" pitchFamily="2" charset="2"/>
              </a:rPr>
              <a:t>를 사용해 인플레이션을 진행합니다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레이아웃 파일을 인플레이션 한 후 클래스에서 사용하도록 하는 코드는 </a:t>
            </a:r>
            <a:r>
              <a:rPr lang="en-US" altLang="ko-KR" b="1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</a:t>
            </a:r>
            <a:r>
              <a:rPr lang="ko-KR" altLang="en-US" dirty="0" smtClean="0">
                <a:sym typeface="Wingdings" panose="05000000000000000000" pitchFamily="2" charset="2"/>
              </a:rPr>
              <a:t> 들어갑니다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매소드는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콜백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인플레이션이 필요한 시점에 자동으로 호출됩니다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따라서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메소드 안에서 인플레이션을 위한 </a:t>
            </a:r>
            <a:r>
              <a:rPr lang="en-US" altLang="ko-KR" dirty="0" smtClean="0">
                <a:sym typeface="Wingdings" panose="05000000000000000000" pitchFamily="2" charset="2"/>
              </a:rPr>
              <a:t>inflate() </a:t>
            </a:r>
            <a:r>
              <a:rPr lang="ko-KR" altLang="en-US" dirty="0" smtClean="0">
                <a:sym typeface="Wingdings" panose="05000000000000000000" pitchFamily="2" charset="2"/>
              </a:rPr>
              <a:t>메소드를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호출하면 되고 인플레이션 과정이 끝나면 </a:t>
            </a:r>
            <a:r>
              <a:rPr lang="ko-KR" altLang="en-US" b="1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b="1" dirty="0" smtClean="0">
                <a:sym typeface="Wingdings" panose="05000000000000000000" pitchFamily="2" charset="2"/>
              </a:rPr>
              <a:t> 하나의 뷰처럼 동작할 수 있는 상태가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메인 액티비티에 추가하는 방법은 뷰와 마찬가지로 </a:t>
            </a:r>
            <a:r>
              <a:rPr lang="en-US" altLang="ko-KR" dirty="0">
                <a:sym typeface="Wingdings" panose="05000000000000000000" pitchFamily="2" charset="2"/>
              </a:rPr>
              <a:t>XML </a:t>
            </a:r>
            <a:r>
              <a:rPr lang="ko-KR" altLang="en-US" dirty="0">
                <a:sym typeface="Wingdings" panose="05000000000000000000" pitchFamily="2" charset="2"/>
              </a:rPr>
              <a:t>레이아웃을 추가하거나 또는 소스 코드에 서 </a:t>
            </a:r>
            <a:r>
              <a:rPr lang="en-US" altLang="ko-KR" dirty="0">
                <a:sym typeface="Wingdings" panose="05000000000000000000" pitchFamily="2" charset="2"/>
              </a:rPr>
              <a:t>new </a:t>
            </a:r>
            <a:r>
              <a:rPr lang="ko-KR" altLang="en-US" dirty="0">
                <a:sym typeface="Wingdings" panose="05000000000000000000" pitchFamily="2" charset="2"/>
              </a:rPr>
              <a:t>연산자로 객체를 만든 후 </a:t>
            </a:r>
            <a:r>
              <a:rPr lang="ko-KR" altLang="en-US" dirty="0" smtClean="0">
                <a:sym typeface="Wingdings" panose="05000000000000000000" pitchFamily="2" charset="2"/>
              </a:rPr>
              <a:t>프래그멘트 </a:t>
            </a:r>
            <a:r>
              <a:rPr lang="ko-KR" altLang="en-US" dirty="0">
                <a:sym typeface="Wingdings" panose="05000000000000000000" pitchFamily="2" charset="2"/>
              </a:rPr>
              <a:t>매니저로 추가할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839416" y="3356992"/>
            <a:ext cx="11045899" cy="3361287"/>
            <a:chOff x="839416" y="3356992"/>
            <a:chExt cx="11045899" cy="3361287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27448" y="3459540"/>
              <a:ext cx="3816424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MainFragment.java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public class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MainFragment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extends Fragment {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...</a:t>
              </a:r>
              <a:br>
                <a:rPr lang="en-US" altLang="ko-KR" sz="1200" dirty="0" smtClean="0">
                  <a:solidFill>
                    <a:schemeClr val="tx1"/>
                  </a:solidFill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>
                  <a:solidFill>
                    <a:schemeClr val="tx1"/>
                  </a:solidFill>
                </a:rPr>
                <a:t>public View onCreateView(...) {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... 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inflater.inflate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(...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...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6253567" y="3459540"/>
              <a:ext cx="3586849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fragment_main.xml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...</a:t>
              </a:r>
              <a:br>
                <a:rPr lang="en-US" altLang="ko-KR" sz="1200" dirty="0" smtClean="0">
                  <a:solidFill>
                    <a:schemeClr val="tx1"/>
                  </a:solidFill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</a:rPr>
                <a:t>    &lt;TextView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android:layout_width="wrap_content"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android:layout_height="wrap_content"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... </a:t>
              </a: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    ...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839416" y="3356992"/>
              <a:ext cx="9217024" cy="167289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/>
            <p:cNvCxnSpPr>
              <a:stCxn id="8" idx="1"/>
              <a:endCxn id="7" idx="3"/>
            </p:cNvCxnSpPr>
            <p:nvPr/>
          </p:nvCxnSpPr>
          <p:spPr>
            <a:xfrm flipH="1">
              <a:off x="4943872" y="4179620"/>
              <a:ext cx="13096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112849" y="4010343"/>
              <a:ext cx="971741" cy="338554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/>
                <a:t>Inflation</a:t>
              </a:r>
              <a:endParaRPr lang="ko-KR" altLang="en-US" sz="1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78143" y="4403536"/>
              <a:ext cx="870751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/>
                <a:t>Inflation</a:t>
              </a:r>
              <a:endParaRPr lang="ko-KR" altLang="en-US" sz="140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627425" y="5261514"/>
              <a:ext cx="720080" cy="13292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26362" y="6118373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  <p:sp>
          <p:nvSpPr>
            <p:cNvPr id="15" name="아래쪽 화살표 14"/>
            <p:cNvSpPr/>
            <p:nvPr/>
          </p:nvSpPr>
          <p:spPr>
            <a:xfrm>
              <a:off x="2855640" y="4899700"/>
              <a:ext cx="288032" cy="35193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10418203" y="5225391"/>
              <a:ext cx="720080" cy="13292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6241910" y="5278119"/>
              <a:ext cx="3586849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activity_main.xml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...</a:t>
              </a:r>
              <a:br>
                <a:rPr lang="en-US" altLang="ko-KR" sz="1200" dirty="0" smtClean="0">
                  <a:solidFill>
                    <a:schemeClr val="tx1"/>
                  </a:solidFill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</a:rPr>
                <a:t>    &lt;Fragment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andorid:id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="@+id/fragment"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android:layout_width="wrap_content"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android:layout_height="wrap_content"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    ...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960525" y="3474063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0239806" y="4935947"/>
              <a:ext cx="1063631" cy="1782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581753" y="6113438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472872" y="4755287"/>
              <a:ext cx="1337226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activity_main</a:t>
              </a:r>
              <a:endParaRPr lang="ko-KR" altLang="en-US" sz="1400" dirty="0"/>
            </a:p>
          </p:txBody>
        </p:sp>
        <p:sp>
          <p:nvSpPr>
            <p:cNvPr id="22" name="오른쪽 화살표 21"/>
            <p:cNvSpPr/>
            <p:nvPr/>
          </p:nvSpPr>
          <p:spPr>
            <a:xfrm>
              <a:off x="9779402" y="5844941"/>
              <a:ext cx="425813" cy="3801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473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화면에 추가하는 방법 이해하기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프래그멘트 화면 만드는 개괄적 내용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코드에서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추가하고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프래그멘트 관리를 담당하는 프래그멘트 관리자를 사용해서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Fragment Manager</a:t>
            </a:r>
            <a:r>
              <a:rPr lang="ko-KR" altLang="en-US" dirty="0" smtClean="0">
                <a:sym typeface="Wingdings" panose="05000000000000000000" pitchFamily="2" charset="2"/>
              </a:rPr>
              <a:t>의 주요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FragmentManager</a:t>
            </a:r>
            <a:r>
              <a:rPr lang="ko-KR" altLang="en-US" dirty="0" smtClean="0">
                <a:sym typeface="Wingdings" panose="05000000000000000000" pitchFamily="2" charset="2"/>
              </a:rPr>
              <a:t>객체는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액티비티에 추가</a:t>
            </a:r>
            <a:r>
              <a:rPr lang="en-US" altLang="ko-KR" dirty="0" smtClean="0">
                <a:sym typeface="Wingdings" panose="05000000000000000000" pitchFamily="2" charset="2"/>
              </a:rPr>
              <a:t>(add), </a:t>
            </a:r>
            <a:r>
              <a:rPr lang="ko-KR" altLang="en-US" dirty="0" smtClean="0">
                <a:sym typeface="Wingdings" panose="05000000000000000000" pitchFamily="2" charset="2"/>
              </a:rPr>
              <a:t>교체</a:t>
            </a:r>
            <a:r>
              <a:rPr lang="en-US" altLang="ko-KR" dirty="0" smtClean="0">
                <a:sym typeface="Wingdings" panose="05000000000000000000" pitchFamily="2" charset="2"/>
              </a:rPr>
              <a:t>(replace), </a:t>
            </a:r>
            <a:r>
              <a:rPr lang="ko-KR" altLang="en-US" dirty="0" smtClean="0">
                <a:sym typeface="Wingdings" panose="05000000000000000000" pitchFamily="2" charset="2"/>
              </a:rPr>
              <a:t>삭제</a:t>
            </a:r>
            <a:r>
              <a:rPr lang="en-US" altLang="ko-KR" dirty="0" smtClean="0">
                <a:sym typeface="Wingdings" panose="05000000000000000000" pitchFamily="2" charset="2"/>
              </a:rPr>
              <a:t>(remove)</a:t>
            </a:r>
            <a:r>
              <a:rPr lang="ko-KR" altLang="en-US" dirty="0" smtClean="0">
                <a:sym typeface="Wingdings" panose="05000000000000000000" pitchFamily="2" charset="2"/>
              </a:rPr>
              <a:t>할 때 주로 사용할 수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getFragmentManager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호출하면 참조할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11424" y="1937715"/>
            <a:ext cx="10945216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public abstract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FragmentTransaction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beginTransaction</a:t>
            </a:r>
            <a:r>
              <a:rPr lang="en-US" altLang="ko-KR" sz="1600" dirty="0" smtClean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latin typeface="Consolas" panose="020B0609020204030204" pitchFamily="49" charset="0"/>
              </a:rPr>
              <a:t>프래그멘트를</a:t>
            </a:r>
            <a:r>
              <a:rPr lang="ko-KR" altLang="en-US" sz="1600" dirty="0" smtClean="0">
                <a:latin typeface="Consolas" panose="020B0609020204030204" pitchFamily="49" charset="0"/>
              </a:rPr>
              <a:t> 변경하기 위한 트랜잭션을 시작함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abstract Fragment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findFragmentById</a:t>
            </a:r>
            <a:r>
              <a:rPr lang="en-US" altLang="ko-KR" sz="1600" dirty="0" smtClean="0">
                <a:latin typeface="Consolas" panose="020B0609020204030204" pitchFamily="49" charset="0"/>
              </a:rPr>
              <a:t>(int id)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Consolas" panose="020B0609020204030204" pitchFamily="49" charset="0"/>
              </a:rPr>
              <a:t>ID</a:t>
            </a:r>
            <a:r>
              <a:rPr lang="ko-KR" altLang="en-US" sz="1600" dirty="0" smtClean="0">
                <a:latin typeface="Consolas" panose="020B0609020204030204" pitchFamily="49" charset="0"/>
              </a:rPr>
              <a:t>를 이용해 프래그멘트 객체를 찾음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abstract Fragment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findFragmentByTag</a:t>
            </a:r>
            <a:r>
              <a:rPr lang="en-US" altLang="ko-KR" sz="1600" dirty="0" smtClean="0">
                <a:latin typeface="Consolas" panose="020B0609020204030204" pitchFamily="49" charset="0"/>
              </a:rPr>
              <a:t>(String tag)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Consolas" panose="020B0609020204030204" pitchFamily="49" charset="0"/>
              </a:rPr>
              <a:t>태그 정보를 사용해 프래그멘트 객체를 찾음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abstract boolean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executePendingTransactions</a:t>
            </a:r>
            <a:r>
              <a:rPr lang="en-US" altLang="ko-KR" sz="1600" dirty="0" smtClean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- </a:t>
            </a:r>
            <a:r>
              <a:rPr lang="ko-KR" altLang="en-US" sz="1600" dirty="0" smtClean="0">
                <a:latin typeface="Consolas" panose="020B0609020204030204" pitchFamily="49" charset="0"/>
              </a:rPr>
              <a:t>트랜잭션은 </a:t>
            </a:r>
            <a:r>
              <a:rPr lang="en-US" altLang="ko-KR" sz="1600" dirty="0" smtClean="0">
                <a:latin typeface="Consolas" panose="020B0609020204030204" pitchFamily="49" charset="0"/>
              </a:rPr>
              <a:t>commit() </a:t>
            </a:r>
            <a:r>
              <a:rPr lang="ko-KR" altLang="en-US" sz="1600" dirty="0" smtClean="0">
                <a:latin typeface="Consolas" panose="020B0609020204030204" pitchFamily="49" charset="0"/>
              </a:rPr>
              <a:t>메소드를 호출하면 실행되지만 비동기</a:t>
            </a:r>
            <a:r>
              <a:rPr lang="en-US" altLang="ko-KR" sz="1600" dirty="0" smtClean="0">
                <a:latin typeface="Consolas" panose="020B0609020204030204" pitchFamily="49" charset="0"/>
              </a:rPr>
              <a:t>(asynchronous)</a:t>
            </a:r>
            <a:r>
              <a:rPr lang="ko-KR" altLang="en-US" sz="1600" dirty="0" smtClean="0">
                <a:latin typeface="Consolas" panose="020B0609020204030204" pitchFamily="49" charset="0"/>
              </a:rPr>
              <a:t>방식으로 실행되므로 즉시 실행하고 싶다면 이 메소드를 추가로 </a:t>
            </a:r>
            <a:r>
              <a:rPr lang="ko-KR" altLang="en-US" sz="1600" dirty="0" err="1" smtClean="0">
                <a:latin typeface="Consolas" panose="020B0609020204030204" pitchFamily="49" charset="0"/>
              </a:rPr>
              <a:t>호출해야함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67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화면에 추가하기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Hu051Fragment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새로운 프로젝트에서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만들어 액티비티 화면에 추가하는 것을 실습합니다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프로젝트를 시작해서</a:t>
            </a:r>
            <a:r>
              <a:rPr lang="en-US" altLang="ko-KR" dirty="0" smtClean="0">
                <a:sym typeface="Wingdings" panose="05000000000000000000" pitchFamily="2" charset="2"/>
              </a:rPr>
              <a:t>, [Empty Activity] </a:t>
            </a:r>
            <a:r>
              <a:rPr lang="ko-KR" altLang="en-US" dirty="0" smtClean="0">
                <a:sym typeface="Wingdings" panose="05000000000000000000" pitchFamily="2" charset="2"/>
              </a:rPr>
              <a:t>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 프로젝트 이름으로 </a:t>
            </a:r>
            <a:r>
              <a:rPr lang="en-US" altLang="ko-KR" b="1" dirty="0" smtClean="0">
                <a:sym typeface="Wingdings" panose="05000000000000000000" pitchFamily="2" charset="2"/>
              </a:rPr>
              <a:t>Hu051Fragment</a:t>
            </a:r>
            <a:r>
              <a:rPr lang="ko-KR" altLang="en-US" dirty="0" smtClean="0">
                <a:sym typeface="Wingdings" panose="05000000000000000000" pitchFamily="2" charset="2"/>
              </a:rPr>
              <a:t>를 입력하고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fragment</a:t>
            </a:r>
            <a:r>
              <a:rPr lang="ko-KR" altLang="en-US" dirty="0" smtClean="0">
                <a:sym typeface="Wingdings" panose="05000000000000000000" pitchFamily="2" charset="2"/>
              </a:rPr>
              <a:t>라고 입력하고 </a:t>
            </a:r>
            <a:r>
              <a:rPr lang="en-US" altLang="ko-KR" dirty="0" smtClean="0">
                <a:sym typeface="Wingdings" panose="05000000000000000000" pitchFamily="2" charset="2"/>
              </a:rPr>
              <a:t>[Finish] 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</a:t>
            </a:r>
            <a:r>
              <a:rPr lang="en-US" altLang="ko-KR" dirty="0" smtClean="0">
                <a:sym typeface="Wingdings" panose="05000000000000000000" pitchFamily="2" charset="2"/>
              </a:rPr>
              <a:t>app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우클릭하고</a:t>
            </a:r>
            <a:r>
              <a:rPr lang="en-US" altLang="ko-KR" dirty="0" smtClean="0">
                <a:sym typeface="Wingdings" panose="05000000000000000000" pitchFamily="2" charset="2"/>
              </a:rPr>
              <a:t> [</a:t>
            </a:r>
            <a:r>
              <a:rPr lang="en-US" altLang="ko-KR" dirty="0" err="1" smtClean="0">
                <a:sym typeface="Wingdings" panose="05000000000000000000" pitchFamily="2" charset="2"/>
              </a:rPr>
              <a:t>NewFragmentFragment</a:t>
            </a:r>
            <a:r>
              <a:rPr lang="en-US" altLang="ko-KR" dirty="0" smtClean="0">
                <a:sym typeface="Wingdings" panose="05000000000000000000" pitchFamily="2" charset="2"/>
              </a:rPr>
              <a:t>(Blank)]</a:t>
            </a:r>
            <a:r>
              <a:rPr lang="ko-KR" altLang="en-US" dirty="0" smtClean="0">
                <a:sym typeface="Wingdings" panose="05000000000000000000" pitchFamily="2" charset="2"/>
              </a:rPr>
              <a:t>를 선택해서 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추가합니다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만드는 대화상자에서 </a:t>
            </a:r>
            <a:r>
              <a:rPr lang="en-US" altLang="ko-KR" dirty="0" smtClean="0">
                <a:sym typeface="Wingdings" panose="05000000000000000000" pitchFamily="2" charset="2"/>
              </a:rPr>
              <a:t>Name: </a:t>
            </a:r>
            <a:r>
              <a:rPr lang="en-US" altLang="ko-KR" b="1" dirty="0" err="1" smtClean="0">
                <a:sym typeface="Wingdings" panose="05000000000000000000" pitchFamily="2" charset="2"/>
              </a:rPr>
              <a:t>MainFragment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입력하고</a:t>
            </a:r>
            <a:r>
              <a:rPr lang="en-US" altLang="ko-KR" dirty="0" smtClean="0">
                <a:sym typeface="Wingdings" panose="05000000000000000000" pitchFamily="2" charset="2"/>
              </a:rPr>
              <a:t>, [Finish]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MainFragment.java </a:t>
            </a:r>
            <a:r>
              <a:rPr lang="ko-KR" altLang="en-US" dirty="0" smtClean="0">
                <a:sym typeface="Wingdings" panose="05000000000000000000" pitchFamily="2" charset="2"/>
              </a:rPr>
              <a:t>파일과</a:t>
            </a:r>
            <a:r>
              <a:rPr lang="en-US" altLang="ko-KR" dirty="0" smtClean="0">
                <a:sym typeface="Wingdings" panose="05000000000000000000" pitchFamily="2" charset="2"/>
              </a:rPr>
              <a:t> fragment_main.xml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자동으로 생성된 것을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fragment_main.xml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최상위 레이아웃이 </a:t>
            </a:r>
            <a:r>
              <a:rPr lang="en-US" altLang="ko-KR" dirty="0" smtClean="0">
                <a:sym typeface="Wingdings" panose="05000000000000000000" pitchFamily="2" charset="2"/>
              </a:rPr>
              <a:t>FrameLayout</a:t>
            </a:r>
            <a:r>
              <a:rPr lang="ko-KR" altLang="en-US" dirty="0" smtClean="0">
                <a:sym typeface="Wingdings" panose="05000000000000000000" pitchFamily="2" charset="2"/>
              </a:rPr>
              <a:t>로 설정된 것을 볼 수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변경하고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안에 있던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텍스트뷰는</a:t>
            </a:r>
            <a:r>
              <a:rPr lang="ko-KR" altLang="en-US" dirty="0" smtClean="0">
                <a:sym typeface="Wingdings" panose="05000000000000000000" pitchFamily="2" charset="2"/>
              </a:rPr>
              <a:t>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dirty="0" smtClean="0">
                <a:sym typeface="Wingdings" panose="05000000000000000000" pitchFamily="2" charset="2"/>
              </a:rPr>
              <a:t>=16dp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orientation 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b="1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로 수정하고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텍스트뷰와</a:t>
            </a:r>
            <a:r>
              <a:rPr lang="ko-KR" altLang="en-US" dirty="0" smtClean="0">
                <a:sym typeface="Wingdings" panose="05000000000000000000" pitchFamily="2" charset="2"/>
              </a:rPr>
              <a:t> 버튼 하나씩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텍스트뷰의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속성 값은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b="1" dirty="0" smtClean="0">
                <a:sym typeface="Wingdings" panose="05000000000000000000" pitchFamily="2" charset="2"/>
              </a:rPr>
              <a:t>My </a:t>
            </a:r>
            <a:r>
              <a:rPr lang="en-US" altLang="ko-KR" b="1" dirty="0" err="1" smtClean="0">
                <a:sym typeface="Wingdings" panose="05000000000000000000" pitchFamily="2" charset="2"/>
              </a:rPr>
              <a:t>MainFrament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로 바꾸고 </a:t>
            </a: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30sp 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속성 값은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b="1" dirty="0" smtClean="0">
                <a:sym typeface="Wingdings" panose="05000000000000000000" pitchFamily="2" charset="2"/>
              </a:rPr>
              <a:t>Men</a:t>
            </a:r>
            <a:r>
              <a:rPr lang="ko-KR" altLang="en-US" b="1" dirty="0" smtClean="0">
                <a:sym typeface="Wingdings" panose="05000000000000000000" pitchFamily="2" charset="2"/>
              </a:rPr>
              <a:t> 화면으로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이라고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256" y="4311818"/>
            <a:ext cx="3033023" cy="21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3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en-US" altLang="ko-KR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Hu051Fragment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en-US" altLang="ko-KR" b="1" dirty="0" smtClean="0">
                <a:sym typeface="Wingdings" panose="05000000000000000000" pitchFamily="2" charset="2"/>
              </a:rPr>
              <a:t>MainFragment.java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열어보면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많은 코드가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안에서 </a:t>
            </a:r>
            <a:r>
              <a:rPr lang="en-US" altLang="ko-KR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제외한 나머지 코드는 모두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onCreateView() 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ko-KR" altLang="en-US" dirty="0" smtClean="0">
                <a:sym typeface="Wingdings" panose="05000000000000000000" pitchFamily="2" charset="2"/>
              </a:rPr>
              <a:t>객체가 전달되므로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객체의 </a:t>
            </a:r>
            <a:r>
              <a:rPr lang="en-US" altLang="ko-KR" dirty="0" smtClean="0">
                <a:sym typeface="Wingdings" panose="05000000000000000000" pitchFamily="2" charset="2"/>
              </a:rPr>
              <a:t>inflate()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바로 호출할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inflate()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전달되는 첫째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둘째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파라미터는</a:t>
            </a:r>
            <a:r>
              <a:rPr lang="ko-KR" altLang="en-US" dirty="0" smtClean="0">
                <a:sym typeface="Wingdings" panose="05000000000000000000" pitchFamily="2" charset="2"/>
              </a:rPr>
              <a:t> 이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레이아웃이 설정될 뷰그룹 객체가 되는데 </a:t>
            </a:r>
            <a:r>
              <a:rPr lang="en-US" altLang="ko-KR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전달되는  둘째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파라미터가</a:t>
            </a:r>
            <a:r>
              <a:rPr lang="ko-KR" altLang="en-US" dirty="0" smtClean="0">
                <a:sym typeface="Wingdings" panose="05000000000000000000" pitchFamily="2" charset="2"/>
              </a:rPr>
              <a:t> 이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프래그멘트의</a:t>
            </a:r>
            <a:r>
              <a:rPr lang="ko-KR" altLang="en-US" dirty="0" smtClean="0">
                <a:sym typeface="Wingdings" panose="05000000000000000000" pitchFamily="2" charset="2"/>
              </a:rPr>
              <a:t> 가장 상위 레이아웃입니다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그러므로 </a:t>
            </a:r>
            <a:r>
              <a:rPr lang="en-US" altLang="ko-KR" dirty="0" smtClean="0">
                <a:sym typeface="Wingdings" panose="05000000000000000000" pitchFamily="2" charset="2"/>
              </a:rPr>
              <a:t>container</a:t>
            </a:r>
            <a:r>
              <a:rPr lang="ko-KR" altLang="en-US" dirty="0" smtClean="0">
                <a:sym typeface="Wingdings" panose="05000000000000000000" pitchFamily="2" charset="2"/>
              </a:rPr>
              <a:t>를 전달하면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메소드를 호출하면 인플레이션이 진행되고 그 결과로 </a:t>
            </a:r>
            <a:r>
              <a:rPr lang="en-US" altLang="ko-KR" dirty="0" smtClean="0">
                <a:sym typeface="Wingdings" panose="05000000000000000000" pitchFamily="2" charset="2"/>
              </a:rPr>
              <a:t>ViewGroup </a:t>
            </a:r>
            <a:r>
              <a:rPr lang="ko-KR" altLang="en-US" dirty="0" smtClean="0">
                <a:sym typeface="Wingdings" panose="05000000000000000000" pitchFamily="2" charset="2"/>
              </a:rPr>
              <a:t>객체가 반환됩니다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이것이 바로 새로운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생성된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메인 액티비티에 추가하는 두 가지 방법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태그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방법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코드 방법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중에서 태그로 추가하는 방법으로 추가해보려면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을 열고 다음과 같이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97322" y="3671153"/>
            <a:ext cx="11248112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600" dirty="0">
                <a:latin typeface="Consolas" panose="020B0609020204030204" pitchFamily="49" charset="0"/>
              </a:rPr>
              <a:t> extends Fragment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@Override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View </a:t>
            </a:r>
            <a:r>
              <a:rPr lang="en-US" altLang="ko-KR" sz="1600" dirty="0" err="1">
                <a:latin typeface="Consolas" panose="020B0609020204030204" pitchFamily="49" charset="0"/>
              </a:rPr>
              <a:t>onCreateView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dirty="0" smtClean="0">
                <a:latin typeface="Consolas" panose="020B0609020204030204" pitchFamily="49" charset="0"/>
              </a:rPr>
              <a:t>ViewGroup </a:t>
            </a:r>
            <a:r>
              <a:rPr lang="en-US" altLang="ko-KR" sz="1600" dirty="0">
                <a:latin typeface="Consolas" panose="020B0609020204030204" pitchFamily="49" charset="0"/>
              </a:rPr>
              <a:t>container, 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                 Bundle </a:t>
            </a:r>
            <a:r>
              <a:rPr lang="en-US" altLang="ko-KR" sz="16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return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R.layout.</a:t>
            </a:r>
            <a:r>
              <a:rPr lang="en-US" altLang="ko-KR" sz="16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fragment_main</a:t>
            </a:r>
            <a:r>
              <a:rPr lang="en-US" altLang="ko-KR" sz="1600" dirty="0">
                <a:latin typeface="Consolas" panose="020B0609020204030204" pitchFamily="49" charset="0"/>
              </a:rPr>
              <a:t>, container, false);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6528048" y="3573016"/>
            <a:ext cx="14401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activity_main.xml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최상위 레이아웃을 위와 같이 </a:t>
            </a:r>
            <a:r>
              <a:rPr lang="en-US" altLang="ko-KR" dirty="0" smtClean="0">
                <a:sym typeface="Wingdings" panose="05000000000000000000" pitchFamily="2" charset="2"/>
              </a:rPr>
              <a:t>RelativeLayout</a:t>
            </a:r>
            <a:r>
              <a:rPr lang="ko-KR" altLang="en-US" dirty="0" smtClean="0">
                <a:sym typeface="Wingdings" panose="05000000000000000000" pitchFamily="2" charset="2"/>
              </a:rPr>
              <a:t>으로 변경하며</a:t>
            </a:r>
            <a:r>
              <a:rPr lang="en-US" altLang="ko-KR" dirty="0" smtClean="0">
                <a:sym typeface="Wingdings" panose="05000000000000000000" pitchFamily="2" charset="2"/>
              </a:rPr>
              <a:t>, id </a:t>
            </a:r>
            <a:r>
              <a:rPr lang="en-US" altLang="ko-KR" dirty="0">
                <a:sym typeface="Wingdings" panose="05000000000000000000" pitchFamily="2" charset="2"/>
              </a:rPr>
              <a:t>=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container </a:t>
            </a:r>
            <a:r>
              <a:rPr lang="ko-KR" altLang="en-US" dirty="0" smtClean="0">
                <a:sym typeface="Wingdings" panose="05000000000000000000" pitchFamily="2" charset="2"/>
              </a:rPr>
              <a:t>를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&lt;RelativeLayout&gt;</a:t>
            </a:r>
            <a:r>
              <a:rPr lang="ko-KR" altLang="en-US" dirty="0" smtClean="0">
                <a:sym typeface="Wingdings" panose="05000000000000000000" pitchFamily="2" charset="2"/>
              </a:rPr>
              <a:t>태그 안에 </a:t>
            </a:r>
            <a:r>
              <a:rPr lang="en-US" altLang="ko-KR" dirty="0" smtClean="0">
                <a:sym typeface="Wingdings" panose="05000000000000000000" pitchFamily="2" charset="2"/>
              </a:rPr>
              <a:t>&lt;fragment&gt;</a:t>
            </a:r>
            <a:r>
              <a:rPr lang="ko-KR" altLang="en-US" dirty="0" smtClean="0">
                <a:sym typeface="Wingdings" panose="05000000000000000000" pitchFamily="2" charset="2"/>
              </a:rPr>
              <a:t>태그 추가했습니다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뷰와 달라서 </a:t>
            </a:r>
            <a:r>
              <a:rPr lang="ko-KR" altLang="en-US" dirty="0" smtClean="0">
                <a:sym typeface="Wingdings" panose="05000000000000000000" pitchFamily="2" charset="2"/>
              </a:rPr>
              <a:t>뷰를 담고 있는 공간만 확보합니다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b="1" dirty="0" smtClean="0">
                <a:sym typeface="Wingdings" panose="05000000000000000000" pitchFamily="2" charset="2"/>
              </a:rPr>
              <a:t>따라서 태그 이름으로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프래그멘트의</a:t>
            </a:r>
            <a:r>
              <a:rPr lang="ko-KR" altLang="en-US" dirty="0" smtClean="0">
                <a:sym typeface="Wingdings" panose="05000000000000000000" pitchFamily="2" charset="2"/>
              </a:rPr>
              <a:t> 이름을 사용할 수 없으며</a:t>
            </a:r>
            <a:r>
              <a:rPr lang="en-US" altLang="ko-KR" dirty="0" smtClean="0">
                <a:sym typeface="Wingdings" panose="05000000000000000000" pitchFamily="2" charset="2"/>
              </a:rPr>
              <a:t>, name </a:t>
            </a:r>
            <a:r>
              <a:rPr lang="ko-KR" altLang="en-US" dirty="0" smtClean="0">
                <a:sym typeface="Wingdings" panose="05000000000000000000" pitchFamily="2" charset="2"/>
              </a:rPr>
              <a:t>속성에 새로 만든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의 이름을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프래그멘트의</a:t>
            </a:r>
            <a:r>
              <a:rPr lang="ko-KR" altLang="en-US" dirty="0" smtClean="0">
                <a:sym typeface="Wingdings" panose="05000000000000000000" pitchFamily="2" charset="2"/>
              </a:rPr>
              <a:t> 이름을 설정할 때는 패키지 이름을 포함한 이름으로 설정하고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id </a:t>
            </a:r>
            <a:r>
              <a:rPr lang="ko-KR" altLang="en-US" dirty="0" smtClean="0">
                <a:sym typeface="Wingdings" panose="05000000000000000000" pitchFamily="2" charset="2"/>
              </a:rPr>
              <a:t>값은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836712"/>
            <a:ext cx="11248112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&lt;RelativeLayout xmlns:android="http://schemas.android.com/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android:id="@+id/container"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android:layout_height="match_parent"&gt;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&lt;fragment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600" dirty="0" smtClean="0">
                <a:latin typeface="Consolas" panose="020B0609020204030204" pitchFamily="49" charset="0"/>
              </a:rPr>
              <a:t>id/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mainfragment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android:name</a:t>
            </a:r>
            <a:r>
              <a:rPr lang="en-US" altLang="ko-KR" sz="1600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org.joy.fragment.MainFragment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android:layout_height="match_parent" /&gt;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&lt;/RelativeLayout&gt;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118523" y="2340524"/>
            <a:ext cx="5054815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600" dirty="0" smtClean="0">
                <a:latin typeface="Consolas" panose="020B0609020204030204" pitchFamily="49" charset="0"/>
                <a:sym typeface="Wingdings" panose="05000000000000000000" pitchFamily="2" charset="2"/>
              </a:rPr>
              <a:t>&lt;</a:t>
            </a:r>
            <a:r>
              <a:rPr lang="en-US" altLang="ko-KR" sz="1600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org.joy.view.MyView</a:t>
            </a:r>
            <a:endParaRPr lang="en-US" altLang="ko-KR" sz="1600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atinLnBrk="0"/>
            <a:r>
              <a:rPr lang="en-US" altLang="ko-KR" sz="1600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  <a:sym typeface="Wingdings" panose="05000000000000000000" pitchFamily="2" charset="2"/>
              </a:rPr>
              <a:t>   android:layout_width="match_parent"</a:t>
            </a:r>
          </a:p>
          <a:p>
            <a:pPr latinLnBrk="0"/>
            <a:r>
              <a:rPr lang="en-US" altLang="ko-KR" sz="1600" dirty="0" smtClean="0">
                <a:latin typeface="Consolas" panose="020B0609020204030204" pitchFamily="49" charset="0"/>
              </a:rPr>
              <a:t>    android:layout_height="match_parent"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495175" y="765538"/>
            <a:ext cx="210419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 latinLnBrk="0"/>
            <a:r>
              <a:rPr lang="ko-KR" altLang="en-US" sz="1400" dirty="0" smtClean="0">
                <a:latin typeface="Consolas" panose="020B0609020204030204" pitchFamily="49" charset="0"/>
              </a:rPr>
              <a:t>태그 사용 방법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왼쪽/오른쪽 화살표 8"/>
          <p:cNvSpPr/>
          <p:nvPr/>
        </p:nvSpPr>
        <p:spPr>
          <a:xfrm>
            <a:off x="6364070" y="2549155"/>
            <a:ext cx="576064" cy="1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95174" y="1209521"/>
            <a:ext cx="2104199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 latinLnBrk="0"/>
            <a:r>
              <a:rPr lang="en-US" altLang="ko-KR" sz="1600" dirty="0" smtClean="0">
                <a:latin typeface="Consolas" panose="020B0609020204030204" pitchFamily="49" charset="0"/>
              </a:rPr>
              <a:t>activity_main.xml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4511824" y="2132856"/>
            <a:ext cx="792088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340753" y="1978967"/>
            <a:ext cx="10759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mtClean="0"/>
              <a:t>패키지 이름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117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activity_main.xml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이를 실행하면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위에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올라가 있는 화면을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fragment_main.xml </a:t>
            </a:r>
            <a:r>
              <a:rPr lang="ko-KR" altLang="en-US" dirty="0" smtClean="0">
                <a:sym typeface="Wingdings" panose="05000000000000000000" pitchFamily="2" charset="2"/>
              </a:rPr>
              <a:t>의 레이아웃의 내용만을 사실상 보는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(</a:t>
            </a:r>
            <a:r>
              <a:rPr lang="ko-KR" altLang="en-US" dirty="0" smtClean="0">
                <a:sym typeface="Wingdings" panose="05000000000000000000" pitchFamily="2" charset="2"/>
              </a:rPr>
              <a:t>믿읍시다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889" y="1622788"/>
            <a:ext cx="2778763" cy="48217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00" y="1511826"/>
            <a:ext cx="5026509" cy="26372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818" y="3789040"/>
            <a:ext cx="5192503" cy="273082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362483" y="6123058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fragment_main.xml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85206" y="4149080"/>
            <a:ext cx="2106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activity_main.xml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7752184" y="5013176"/>
            <a:ext cx="1872208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30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Hu051Fragment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이번 실습에서는 </a:t>
            </a:r>
            <a:r>
              <a:rPr lang="en-US" altLang="ko-KR" dirty="0" err="1" smtClean="0">
                <a:sym typeface="Wingdings" panose="05000000000000000000" pitchFamily="2" charset="2"/>
              </a:rPr>
              <a:t>MenuManagement</a:t>
            </a:r>
            <a:r>
              <a:rPr lang="ko-KR" altLang="en-US" dirty="0" smtClean="0">
                <a:sym typeface="Wingdings" panose="05000000000000000000" pitchFamily="2" charset="2"/>
              </a:rPr>
              <a:t>라는 새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하나 더 만든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안에 있는 버튼을 클릭했을 때 이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MenuFragrment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화면으로 바뀌도록 하도록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이번에는 </a:t>
            </a:r>
            <a:r>
              <a:rPr lang="en-US" altLang="ko-KR" dirty="0" smtClean="0">
                <a:sym typeface="Wingdings" panose="05000000000000000000" pitchFamily="2" charset="2"/>
              </a:rPr>
              <a:t>/app/res/layout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폴더에 있는 </a:t>
            </a:r>
            <a:r>
              <a:rPr lang="en-US" altLang="ko-KR" dirty="0" smtClean="0">
                <a:sym typeface="Wingdings" panose="05000000000000000000" pitchFamily="2" charset="2"/>
              </a:rPr>
              <a:t>fragment_main.xml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복사하여 </a:t>
            </a:r>
            <a:r>
              <a:rPr lang="en-US" altLang="ko-KR" b="1" dirty="0" smtClean="0">
                <a:sym typeface="Wingdings" panose="05000000000000000000" pitchFamily="2" charset="2"/>
              </a:rPr>
              <a:t>fragment_menu.xml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만든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화면에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텍스트뷰의</a:t>
            </a:r>
            <a:r>
              <a:rPr lang="ko-KR" altLang="en-US" dirty="0" smtClean="0">
                <a:sym typeface="Wingdings" panose="05000000000000000000" pitchFamily="2" charset="2"/>
              </a:rPr>
              <a:t> 글자를 </a:t>
            </a:r>
            <a:r>
              <a:rPr lang="en-US" altLang="ko-KR" b="1" dirty="0" smtClean="0">
                <a:sym typeface="Wingdings" panose="05000000000000000000" pitchFamily="2" charset="2"/>
              </a:rPr>
              <a:t>'My </a:t>
            </a:r>
            <a:r>
              <a:rPr lang="en-US" altLang="ko-KR" b="1" dirty="0" err="1" smtClean="0">
                <a:sym typeface="Wingdings" panose="05000000000000000000" pitchFamily="2" charset="2"/>
              </a:rPr>
              <a:t>MenuFragment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로 바꿉니다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버튼의 글자도 </a:t>
            </a:r>
            <a:r>
              <a:rPr lang="en-US" altLang="ko-KR" b="1" dirty="0" smtClean="0">
                <a:sym typeface="Wingdings" panose="05000000000000000000" pitchFamily="2" charset="2"/>
              </a:rPr>
              <a:t>'Main</a:t>
            </a:r>
            <a:r>
              <a:rPr lang="ko-KR" altLang="en-US" b="1" dirty="0" smtClean="0">
                <a:sym typeface="Wingdings" panose="05000000000000000000" pitchFamily="2" charset="2"/>
              </a:rPr>
              <a:t> 화면으로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로 변경하고 배경색도 디자인 화면에서 주황색</a:t>
            </a:r>
            <a:r>
              <a:rPr lang="en-US" altLang="ko-KR" dirty="0" smtClean="0">
                <a:sym typeface="Wingdings" panose="05000000000000000000" pitchFamily="2" charset="2"/>
              </a:rPr>
              <a:t>(background</a:t>
            </a:r>
            <a:r>
              <a:rPr lang="en-US" altLang="ko-KR" dirty="0">
                <a:sym typeface="Wingdings" panose="05000000000000000000" pitchFamily="2" charset="2"/>
              </a:rPr>
              <a:t>= #</a:t>
            </a:r>
            <a:r>
              <a:rPr lang="en-US" altLang="ko-KR" dirty="0" smtClean="0">
                <a:sym typeface="Wingdings" panose="05000000000000000000" pitchFamily="2" charset="2"/>
              </a:rPr>
              <a:t>FFB300)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849" y="2852936"/>
            <a:ext cx="5835762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smtClean="0">
                <a:sym typeface="Wingdings" panose="05000000000000000000" pitchFamily="2" charset="2"/>
              </a:rPr>
              <a:t>MainFragment.java</a:t>
            </a:r>
            <a:r>
              <a:rPr lang="ko-KR" altLang="en-US" dirty="0" smtClean="0">
                <a:sym typeface="Wingdings" panose="05000000000000000000" pitchFamily="2" charset="2"/>
              </a:rPr>
              <a:t>를 복사하여 </a:t>
            </a:r>
            <a:r>
              <a:rPr lang="en-US" altLang="ko-KR" b="1" dirty="0" smtClean="0">
                <a:sym typeface="Wingdings" panose="05000000000000000000" pitchFamily="2" charset="2"/>
              </a:rPr>
              <a:t>MenuFragment.java </a:t>
            </a:r>
            <a:r>
              <a:rPr lang="ko-KR" altLang="en-US" dirty="0" smtClean="0">
                <a:sym typeface="Wingdings" panose="05000000000000000000" pitchFamily="2" charset="2"/>
              </a:rPr>
              <a:t>파일로 만든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안에 있는 버튼을 클릭했을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dirty="0" smtClean="0">
                <a:sym typeface="Wingdings" panose="05000000000000000000" pitchFamily="2" charset="2"/>
              </a:rPr>
              <a:t>로 전환하는 코드를 작성해야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버튼 이벤트에 반응하는 객체를 만들어 등록을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(</a:t>
            </a:r>
            <a:r>
              <a:rPr lang="ko-KR" altLang="en-US" dirty="0" smtClean="0">
                <a:sym typeface="Wingdings" panose="05000000000000000000" pitchFamily="2" charset="2"/>
              </a:rPr>
              <a:t>늘 해오던 대로 말입니다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MainFragement.java</a:t>
            </a:r>
            <a:r>
              <a:rPr lang="ko-KR" altLang="en-US" dirty="0" smtClean="0">
                <a:sym typeface="Wingdings" panose="05000000000000000000" pitchFamily="2" charset="2"/>
              </a:rPr>
              <a:t>파일에서 </a:t>
            </a:r>
            <a:r>
              <a:rPr lang="en-US" altLang="ko-KR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dirty="0" smtClean="0">
                <a:sym typeface="Wingdings" panose="05000000000000000000" pitchFamily="2" charset="2"/>
              </a:rPr>
              <a:t>코드를 수정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추가 해야합니다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3952" y="1268760"/>
            <a:ext cx="11248112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public class </a:t>
            </a:r>
            <a:r>
              <a:rPr lang="en-US" altLang="ko-KR" dirty="0" err="1" smtClean="0">
                <a:latin typeface="Consolas" panose="020B0609020204030204" pitchFamily="49" charset="0"/>
              </a:rPr>
              <a:t>MenuFragment</a:t>
            </a:r>
            <a:r>
              <a:rPr lang="en-US" altLang="ko-KR" dirty="0" smtClean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extends Fragment {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@Override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public View </a:t>
            </a:r>
            <a:r>
              <a:rPr lang="en-US" altLang="ko-KR" dirty="0" err="1">
                <a:latin typeface="Consolas" panose="020B0609020204030204" pitchFamily="49" charset="0"/>
              </a:rPr>
              <a:t>onCreateView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LayoutInflater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inflater</a:t>
            </a:r>
            <a:r>
              <a:rPr lang="en-US" altLang="ko-KR" dirty="0">
                <a:latin typeface="Consolas" panose="020B0609020204030204" pitchFamily="49" charset="0"/>
              </a:rPr>
              <a:t>, </a:t>
            </a:r>
            <a:r>
              <a:rPr lang="en-US" altLang="ko-KR" dirty="0" smtClean="0">
                <a:latin typeface="Consolas" panose="020B0609020204030204" pitchFamily="49" charset="0"/>
              </a:rPr>
              <a:t>ViewGroup </a:t>
            </a:r>
            <a:r>
              <a:rPr lang="en-US" altLang="ko-KR" dirty="0">
                <a:latin typeface="Consolas" panose="020B0609020204030204" pitchFamily="49" charset="0"/>
              </a:rPr>
              <a:t>container, 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                     Bundle </a:t>
            </a:r>
            <a:r>
              <a:rPr lang="en-US" altLang="ko-KR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return </a:t>
            </a:r>
            <a:r>
              <a:rPr lang="en-US" altLang="ko-KR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dirty="0" smtClean="0">
                <a:latin typeface="Consolas" panose="020B0609020204030204" pitchFamily="49" charset="0"/>
              </a:rPr>
              <a:t>(</a:t>
            </a:r>
            <a:r>
              <a:rPr lang="en-US" altLang="ko-KR" dirty="0" err="1" smtClean="0">
                <a:latin typeface="Consolas" panose="020B0609020204030204" pitchFamily="49" charset="0"/>
              </a:rPr>
              <a:t>R.layout.</a:t>
            </a:r>
            <a:r>
              <a:rPr lang="en-US" altLang="ko-KR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fragment_menu</a:t>
            </a:r>
            <a:r>
              <a:rPr lang="en-US" altLang="ko-KR" dirty="0" smtClean="0">
                <a:latin typeface="Consolas" panose="020B0609020204030204" pitchFamily="49" charset="0"/>
              </a:rPr>
              <a:t>, </a:t>
            </a:r>
            <a:r>
              <a:rPr lang="en-US" altLang="ko-KR" dirty="0">
                <a:latin typeface="Consolas" panose="020B0609020204030204" pitchFamily="49" charset="0"/>
              </a:rPr>
              <a:t>container, false);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}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</a:rPr>
              <a:t>}</a:t>
            </a:r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7" name="위쪽 화살표 6"/>
          <p:cNvSpPr/>
          <p:nvPr/>
        </p:nvSpPr>
        <p:spPr>
          <a:xfrm>
            <a:off x="6168008" y="2924944"/>
            <a:ext cx="360040" cy="2880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431704" y="3392418"/>
            <a:ext cx="2994731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b="1" smtClean="0">
                <a:sym typeface="Wingdings" panose="05000000000000000000" pitchFamily="2" charset="2"/>
              </a:rPr>
              <a:t>MenuFragment.java </a:t>
            </a:r>
            <a:r>
              <a:rPr lang="ko-KR" altLang="en-US" b="1" dirty="0" smtClean="0">
                <a:sym typeface="Wingdings" panose="05000000000000000000" pitchFamily="2" charset="2"/>
              </a:rPr>
              <a:t>코딩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08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Close </a:t>
            </a:r>
            <a:r>
              <a:rPr lang="en-US" altLang="ko-KR" dirty="0">
                <a:sym typeface="Wingdings" panose="05000000000000000000" pitchFamily="2" charset="2"/>
              </a:rPr>
              <a:t>p</a:t>
            </a:r>
            <a:r>
              <a:rPr lang="en-US" altLang="ko-KR" dirty="0" smtClean="0">
                <a:sym typeface="Wingdings" panose="05000000000000000000" pitchFamily="2" charset="2"/>
              </a:rPr>
              <a:t>rojects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first</a:t>
            </a:r>
            <a:r>
              <a:rPr lang="en-US" altLang="ko-KR" dirty="0" smtClean="0">
                <a:sym typeface="Wingdings" panose="05000000000000000000" pitchFamily="2" charset="2"/>
              </a:rPr>
              <a:t> and exit Android Studio. [Don't exit Android Studio first]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C</a:t>
            </a:r>
            <a:r>
              <a:rPr lang="en-US" altLang="ko-KR" dirty="0" smtClean="0">
                <a:sym typeface="Wingdings" panose="05000000000000000000" pitchFamily="2" charset="2"/>
              </a:rPr>
              <a:t>opy the whole project folder into a new </a:t>
            </a:r>
            <a:r>
              <a:rPr lang="en-US" altLang="ko-KR" dirty="0">
                <a:sym typeface="Wingdings" panose="05000000000000000000" pitchFamily="2" charset="2"/>
              </a:rPr>
              <a:t>name </a:t>
            </a:r>
            <a:r>
              <a:rPr lang="en-US" altLang="ko-KR" dirty="0" smtClean="0">
                <a:sym typeface="Wingdings" panose="05000000000000000000" pitchFamily="2" charset="2"/>
              </a:rPr>
              <a:t>or change it to the new project name. 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Open Android Studio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Open the project (not from local history) but by browsing the new directory name.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To change the package name, go to [main] [java] and right click on the package folder name for </a:t>
            </a:r>
            <a:r>
              <a:rPr lang="en-US" altLang="ko-KR" b="1" dirty="0">
                <a:sym typeface="Wingdings" panose="05000000000000000000" pitchFamily="2" charset="2"/>
              </a:rPr>
              <a:t>[Refactor]  [Rename].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Then </a:t>
            </a:r>
            <a:r>
              <a:rPr lang="en-US" altLang="ko-KR" dirty="0">
                <a:sym typeface="Wingdings" panose="05000000000000000000" pitchFamily="2" charset="2"/>
              </a:rPr>
              <a:t>select </a:t>
            </a:r>
            <a:r>
              <a:rPr lang="en-US" altLang="ko-KR" b="1" dirty="0">
                <a:sym typeface="Wingdings" panose="05000000000000000000" pitchFamily="2" charset="2"/>
              </a:rPr>
              <a:t>[Rename Package] </a:t>
            </a:r>
            <a:r>
              <a:rPr lang="en-US" altLang="ko-KR" dirty="0">
                <a:sym typeface="Wingdings" panose="05000000000000000000" pitchFamily="2" charset="2"/>
              </a:rPr>
              <a:t>and enter a new package name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Then it lets you to preview refactoring results.  Select </a:t>
            </a:r>
            <a:r>
              <a:rPr lang="en-US" altLang="ko-KR" b="1" dirty="0" smtClean="0">
                <a:sym typeface="Wingdings" panose="05000000000000000000" pitchFamily="2" charset="2"/>
              </a:rPr>
              <a:t>[Do Refactor] </a:t>
            </a:r>
            <a:r>
              <a:rPr lang="en-US" altLang="ko-KR" dirty="0" smtClean="0">
                <a:sym typeface="Wingdings" panose="05000000000000000000" pitchFamily="2" charset="2"/>
              </a:rPr>
              <a:t>at lower left corner. 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Edit </a:t>
            </a:r>
            <a:r>
              <a:rPr lang="en-US" altLang="ko-KR" b="1" dirty="0">
                <a:sym typeface="Wingdings" panose="05000000000000000000" pitchFamily="2" charset="2"/>
              </a:rPr>
              <a:t>/app/res/values/strings.xml  </a:t>
            </a:r>
            <a:r>
              <a:rPr lang="en-US" altLang="ko-KR" dirty="0">
                <a:sym typeface="Wingdings" panose="05000000000000000000" pitchFamily="2" charset="2"/>
              </a:rPr>
              <a:t>file for  'New project name'.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 smtClean="0">
                <a:sym typeface="Wingdings" panose="05000000000000000000" pitchFamily="2" charset="2"/>
              </a:rPr>
              <a:t>Gradle Scripts/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err="1" smtClean="0">
                <a:sym typeface="Wingdings" panose="05000000000000000000" pitchFamily="2" charset="2"/>
              </a:rPr>
              <a:t>Module:app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applicationID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= </a:t>
            </a:r>
            <a:r>
              <a:rPr lang="en-US" altLang="ko-KR" dirty="0" smtClean="0">
                <a:sym typeface="Wingdings" panose="05000000000000000000" pitchFamily="2" charset="2"/>
              </a:rPr>
              <a:t>'Package </a:t>
            </a:r>
            <a:r>
              <a:rPr lang="en-US" altLang="ko-KR" dirty="0">
                <a:sym typeface="Wingdings" panose="05000000000000000000" pitchFamily="2" charset="2"/>
              </a:rPr>
              <a:t>name'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or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'New </a:t>
            </a:r>
            <a:r>
              <a:rPr lang="en-US" altLang="ko-KR" dirty="0">
                <a:sym typeface="Wingdings" panose="05000000000000000000" pitchFamily="2" charset="2"/>
              </a:rPr>
              <a:t>project name' 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>
                <a:sym typeface="Wingdings" panose="05000000000000000000" pitchFamily="2" charset="2"/>
              </a:rPr>
              <a:t>Gradle </a:t>
            </a:r>
            <a:r>
              <a:rPr lang="en-US" altLang="ko-KR" b="1" dirty="0" smtClean="0">
                <a:sym typeface="Wingdings" panose="05000000000000000000" pitchFamily="2" charset="2"/>
              </a:rPr>
              <a:t>Scripts/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settings.gradle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rootProject.name </a:t>
            </a:r>
            <a:r>
              <a:rPr lang="en-US" altLang="ko-KR" dirty="0" smtClean="0">
                <a:sym typeface="Wingdings" panose="05000000000000000000" pitchFamily="2" charset="2"/>
              </a:rPr>
              <a:t>= 'New project name'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[Sync Project with gradle files] or [Sync now]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</a:t>
            </a:r>
            <a:r>
              <a:rPr lang="en-US" altLang="ko-KR" dirty="0">
                <a:sym typeface="Wingdings" panose="05000000000000000000" pitchFamily="2" charset="2"/>
              </a:rPr>
              <a:t>[Build] </a:t>
            </a:r>
            <a:r>
              <a:rPr lang="en-US" altLang="ko-KR" dirty="0" smtClean="0">
                <a:sym typeface="Wingdings" panose="05000000000000000000" pitchFamily="2" charset="2"/>
              </a:rPr>
              <a:t> [Clean Project]  &amp;  [Build] [Rebuild Project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 marL="400050"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How to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rename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or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Android Studio project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456040" y="5063815"/>
            <a:ext cx="2180538" cy="720080"/>
            <a:chOff x="3431704" y="2204864"/>
            <a:chExt cx="2556282" cy="8640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1704" y="2204864"/>
              <a:ext cx="2556282" cy="86409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655840" y="2487520"/>
              <a:ext cx="432048" cy="548688"/>
            </a:xfrm>
            <a:prstGeom prst="roundRect">
              <a:avLst/>
            </a:prstGeom>
            <a:solidFill>
              <a:schemeClr val="accent1">
                <a:tint val="100000"/>
                <a:shade val="100000"/>
                <a:hueMod val="100000"/>
                <a:satMod val="100000"/>
                <a:alpha val="2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83832" y="6372036"/>
            <a:ext cx="7257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42729"/>
                </a:solidFill>
                <a:latin typeface="Arial" panose="020B0604020202020204" pitchFamily="34" charset="0"/>
              </a:rPr>
              <a:t>Video tutorial: </a:t>
            </a:r>
            <a:r>
              <a:rPr lang="en-US" altLang="ko-KR" dirty="0">
                <a:hlinkClick r:id="rId3"/>
              </a:rPr>
              <a:t>https://www.youtube.com/watch?v=6c7iu9hHLc0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75048" y="3573016"/>
            <a:ext cx="3257623" cy="83099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package </a:t>
            </a:r>
            <a:r>
              <a:rPr lang="ko-KR" altLang="en-US" sz="1600" dirty="0" smtClean="0"/>
              <a:t>이름을 바꾸지 않는다면</a:t>
            </a:r>
            <a:r>
              <a:rPr lang="en-US" altLang="ko-KR" sz="1600" dirty="0" smtClean="0"/>
              <a:t>,</a:t>
            </a:r>
            <a:br>
              <a:rPr lang="en-US" altLang="ko-KR" sz="1600" dirty="0" smtClean="0"/>
            </a:br>
            <a:r>
              <a:rPr lang="en-US" altLang="ko-KR" sz="1600" dirty="0" smtClean="0"/>
              <a:t>strings.xml &amp; </a:t>
            </a:r>
            <a:r>
              <a:rPr lang="en-US" altLang="ko-KR" sz="1600" dirty="0" err="1" smtClean="0"/>
              <a:t>settings.gradle</a:t>
            </a:r>
            <a:r>
              <a:rPr lang="en-US" altLang="ko-KR" sz="1600" dirty="0" smtClean="0"/>
              <a:t> </a:t>
            </a:r>
            <a:br>
              <a:rPr lang="en-US" altLang="ko-KR" sz="1600" dirty="0" smtClean="0"/>
            </a:br>
            <a:r>
              <a:rPr lang="ko-KR" altLang="en-US" sz="1600" dirty="0" smtClean="0"/>
              <a:t>파일들만 수정하면 됩니다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5354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빨간색으로 표시되는 </a:t>
            </a:r>
            <a:r>
              <a:rPr lang="en-US" altLang="ko-KR" dirty="0" err="1" smtClean="0">
                <a:sym typeface="Wingdings" panose="05000000000000000000" pitchFamily="2" charset="2"/>
              </a:rPr>
              <a:t>getActivity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와</a:t>
            </a:r>
            <a:r>
              <a:rPr lang="en-US" altLang="ko-KR" dirty="0" smtClean="0">
                <a:sym typeface="Wingdings" panose="05000000000000000000" pitchFamily="2" charset="2"/>
              </a:rPr>
              <a:t>  </a:t>
            </a:r>
            <a:r>
              <a:rPr lang="en-US" altLang="ko-KR" dirty="0" err="1" smtClean="0">
                <a:sym typeface="Wingdings" panose="05000000000000000000" pitchFamily="2" charset="2"/>
              </a:rPr>
              <a:t>onFragmentChanged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곧 추가로 작성할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최상위 레이아웃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>
                <a:sym typeface="Wingdings" panose="05000000000000000000" pitchFamily="2" charset="2"/>
              </a:rPr>
              <a:t>v</a:t>
            </a:r>
            <a:r>
              <a:rPr lang="en-US" altLang="ko-KR" dirty="0" smtClean="0">
                <a:sym typeface="Wingdings" panose="05000000000000000000" pitchFamily="2" charset="2"/>
              </a:rPr>
              <a:t>iew)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ko-KR" altLang="en-US" dirty="0" smtClean="0">
                <a:sym typeface="Wingdings" panose="05000000000000000000" pitchFamily="2" charset="2"/>
              </a:rPr>
              <a:t> 안에 있는 것이고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ko-KR" altLang="en-US" dirty="0" smtClean="0">
                <a:sym typeface="Wingdings" panose="05000000000000000000" pitchFamily="2" charset="2"/>
              </a:rPr>
              <a:t>는 이 레이아웃을 보여주기 위한 틀이라고 생각할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이렇게 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뷰에 있는 버튼을 찾아내어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ko-KR" altLang="en-US" dirty="0" err="1" smtClean="0">
                <a:sym typeface="Wingdings" panose="05000000000000000000" pitchFamily="2" charset="2"/>
              </a:rPr>
              <a:t>리스너를</a:t>
            </a:r>
            <a:r>
              <a:rPr lang="ko-KR" altLang="en-US" dirty="0" smtClean="0">
                <a:sym typeface="Wingdings" panose="05000000000000000000" pitchFamily="2" charset="2"/>
              </a:rPr>
              <a:t> 등록합니다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3100" y="1197327"/>
            <a:ext cx="11475548" cy="4031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600" dirty="0">
                <a:latin typeface="Consolas" panose="020B0609020204030204" pitchFamily="49" charset="0"/>
              </a:rPr>
              <a:t> extends Fragment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600" dirty="0">
                <a:latin typeface="Consolas" panose="020B0609020204030204" pitchFamily="49" charset="0"/>
              </a:rPr>
              <a:t>View </a:t>
            </a:r>
            <a:r>
              <a:rPr lang="en-US" altLang="ko-KR" sz="1600" dirty="0" err="1">
                <a:latin typeface="Consolas" panose="020B0609020204030204" pitchFamily="49" charset="0"/>
              </a:rPr>
              <a:t>onCreateView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ViewGroup container, 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                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</a:t>
            </a:r>
            <a:r>
              <a:rPr lang="en-US" altLang="ko-KR" sz="1600" dirty="0">
                <a:latin typeface="Consolas" panose="020B0609020204030204" pitchFamily="49" charset="0"/>
              </a:rPr>
              <a:t> = (ViewGroup)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R.layout.fragment_main</a:t>
            </a:r>
            <a:r>
              <a:rPr lang="en-US" altLang="ko-KR" sz="1600" dirty="0">
                <a:latin typeface="Consolas" panose="020B0609020204030204" pitchFamily="49" charset="0"/>
              </a:rPr>
              <a:t>, container, false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rootView.findViewById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MainActivity activity = (MainActivity) </a:t>
            </a:r>
            <a:r>
              <a:rPr lang="en-US" altLang="ko-KR" sz="1600" dirty="0" err="1">
                <a:latin typeface="Consolas" panose="020B0609020204030204" pitchFamily="49" charset="0"/>
              </a:rPr>
              <a:t>getActivity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activity.onFragmentChanged</a:t>
            </a:r>
            <a:r>
              <a:rPr lang="en-US" altLang="ko-KR" sz="1600" dirty="0">
                <a:latin typeface="Consolas" panose="020B0609020204030204" pitchFamily="49" charset="0"/>
              </a:rPr>
              <a:t>(0);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53100" y="837834"/>
            <a:ext cx="293541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MainFragment.java  </a:t>
            </a:r>
            <a:r>
              <a:rPr lang="ko-KR" altLang="en-US" dirty="0"/>
              <a:t>코딩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4856060" y="3980973"/>
            <a:ext cx="288032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000076" y="4643844"/>
            <a:ext cx="491993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This is </a:t>
            </a:r>
            <a:r>
              <a:rPr lang="en-US" altLang="ko-KR" b="1" dirty="0" smtClean="0"/>
              <a:t>yet </a:t>
            </a:r>
            <a:r>
              <a:rPr lang="en-US" altLang="ko-KR" dirty="0" smtClean="0"/>
              <a:t>to be coded in MainActivity.java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82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onClick () </a:t>
            </a:r>
            <a:r>
              <a:rPr lang="ko-KR" altLang="en-US" dirty="0">
                <a:sym typeface="Wingdings" panose="05000000000000000000" pitchFamily="2" charset="2"/>
              </a:rPr>
              <a:t>메소드 안에서 </a:t>
            </a:r>
            <a:r>
              <a:rPr lang="en-US" altLang="ko-KR" dirty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객체를 참조한 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onFragmentChanged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메소드를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onFragmentChanged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가 프래그멘트 매니저를 이용해 다른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프래그멘트로</a:t>
            </a:r>
            <a:r>
              <a:rPr lang="ko-KR" altLang="en-US" dirty="0" smtClean="0">
                <a:sym typeface="Wingdings" panose="05000000000000000000" pitchFamily="2" charset="2"/>
              </a:rPr>
              <a:t> 전환하는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이렇게 하는 이유는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프래그멘트의</a:t>
            </a:r>
            <a:r>
              <a:rPr lang="ko-KR" altLang="en-US" dirty="0" smtClean="0">
                <a:sym typeface="Wingdings" panose="05000000000000000000" pitchFamily="2" charset="2"/>
              </a:rPr>
              <a:t> 모든 관리는 액티비티가 다루도록 했기 때문에 액티비티를 먼저 참조하여 그 액티비티로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전환해야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다시 말해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다른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띄울 수 있지 않고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액티비티를 통해서 </a:t>
            </a:r>
            <a:r>
              <a:rPr lang="ko-KR" altLang="en-US" dirty="0" smtClean="0">
                <a:sym typeface="Wingdings" panose="05000000000000000000" pitchFamily="2" charset="2"/>
              </a:rPr>
              <a:t>띄어야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getActivity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메소드를 호출하면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올라가 있는 액티비티를 찾을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이제는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전환하는 </a:t>
            </a:r>
            <a:r>
              <a:rPr lang="en-US" altLang="ko-KR" dirty="0" err="1" smtClean="0">
                <a:sym typeface="Wingdings" panose="05000000000000000000" pitchFamily="2" charset="2"/>
              </a:rPr>
              <a:t>onFragmentChanged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메소드를 포함한 나머지 필요한 코드를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에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860713"/>
            <a:ext cx="3432350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MainFragment.java  </a:t>
            </a:r>
            <a:r>
              <a:rPr lang="ko-KR" altLang="en-US" dirty="0" smtClean="0"/>
              <a:t>코딩 계속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383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4608512" cy="5659818"/>
          </a:xfrm>
        </p:spPr>
        <p:txBody>
          <a:bodyPr>
            <a:normAutofit/>
          </a:bodyPr>
          <a:lstStyle/>
          <a:p>
            <a:r>
              <a:rPr lang="en-US" altLang="ko-KR" sz="1600" dirty="0" err="1" smtClean="0">
                <a:sym typeface="Wingdings" panose="05000000000000000000" pitchFamily="2" charset="2"/>
              </a:rPr>
              <a:t>MainFragment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는 액티비티를 위한 </a:t>
            </a:r>
            <a:r>
              <a:rPr lang="en-US" altLang="ko-KR" sz="1600" dirty="0">
                <a:sym typeface="Wingdings" panose="05000000000000000000" pitchFamily="2" charset="2"/>
              </a:rPr>
              <a:t>activity_main.xml </a:t>
            </a:r>
            <a:r>
              <a:rPr lang="ko-KR" altLang="en-US" sz="1600" dirty="0">
                <a:sym typeface="Wingdings" panose="05000000000000000000" pitchFamily="2" charset="2"/>
              </a:rPr>
              <a:t>파일에 추가되어 있으므로 </a:t>
            </a:r>
            <a:r>
              <a:rPr lang="en-US" altLang="ko-KR" sz="1600" dirty="0">
                <a:sym typeface="Wingdings" panose="05000000000000000000" pitchFamily="2" charset="2"/>
              </a:rPr>
              <a:t>id</a:t>
            </a:r>
            <a:r>
              <a:rPr lang="ko-KR" altLang="en-US" sz="1600" dirty="0">
                <a:sym typeface="Wingdings" panose="05000000000000000000" pitchFamily="2" charset="2"/>
              </a:rPr>
              <a:t>를 사용해서 찾아야 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>
                <a:sym typeface="Wingdings" panose="05000000000000000000" pitchFamily="2" charset="2"/>
              </a:rPr>
              <a:t>그런데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뷰가 아니라  </a:t>
            </a:r>
            <a:r>
              <a:rPr lang="en-US" altLang="ko-KR" sz="1600" dirty="0">
                <a:sym typeface="Wingdings" panose="05000000000000000000" pitchFamily="2" charset="2"/>
              </a:rPr>
              <a:t>findViewById()</a:t>
            </a:r>
            <a:r>
              <a:rPr lang="ko-KR" altLang="en-US" sz="1600" dirty="0">
                <a:sym typeface="Wingdings" panose="05000000000000000000" pitchFamily="2" charset="2"/>
              </a:rPr>
              <a:t>로 찾을 수 없으므로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ym typeface="Wingdings" panose="05000000000000000000" pitchFamily="2" charset="2"/>
              </a:rPr>
              <a:t>FragmentManager</a:t>
            </a:r>
            <a:r>
              <a:rPr lang="ko-KR" altLang="en-US" sz="1600" dirty="0">
                <a:sym typeface="Wingdings" panose="05000000000000000000" pitchFamily="2" charset="2"/>
              </a:rPr>
              <a:t>객체의 </a:t>
            </a:r>
            <a:r>
              <a:rPr lang="en-US" altLang="ko-KR" sz="1600" dirty="0" err="1">
                <a:sym typeface="Wingdings" panose="05000000000000000000" pitchFamily="2" charset="2"/>
              </a:rPr>
              <a:t>findFragmentById</a:t>
            </a:r>
            <a:r>
              <a:rPr lang="en-US" altLang="ko-KR" sz="1600" dirty="0"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ym typeface="Wingdings" panose="05000000000000000000" pitchFamily="2" charset="2"/>
              </a:rPr>
              <a:t>를 사용해야 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err="1" smtClean="0">
                <a:sym typeface="Wingdings" panose="05000000000000000000" pitchFamily="2" charset="2"/>
              </a:rPr>
              <a:t>MainFragment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는 찾고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sym typeface="Wingdings" panose="05000000000000000000" pitchFamily="2" charset="2"/>
              </a:rPr>
              <a:t>new </a:t>
            </a:r>
            <a:r>
              <a:rPr lang="ko-KR" altLang="en-US" sz="1600" dirty="0">
                <a:sym typeface="Wingdings" panose="05000000000000000000" pitchFamily="2" charset="2"/>
              </a:rPr>
              <a:t>연산자로 새로 </a:t>
            </a:r>
            <a:r>
              <a:rPr lang="ko-KR" altLang="en-US" sz="1600" dirty="0" smtClean="0">
                <a:sym typeface="Wingdings" panose="05000000000000000000" pitchFamily="2" charset="2"/>
              </a:rPr>
              <a:t>만듭니다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sz="1600" dirty="0" err="1" smtClean="0">
                <a:sym typeface="Wingdings" panose="05000000000000000000" pitchFamily="2" charset="2"/>
              </a:rPr>
              <a:t>onFragmentChanged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프래그멘트에서</a:t>
            </a:r>
            <a:r>
              <a:rPr lang="ko-KR" altLang="en-US" sz="1600" dirty="0" smtClean="0">
                <a:sym typeface="Wingdings" panose="05000000000000000000" pitchFamily="2" charset="2"/>
              </a:rPr>
              <a:t> 호출할 수 있도록 정의한 것으로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sz="1600" dirty="0" smtClean="0">
                <a:sym typeface="Wingdings" panose="05000000000000000000" pitchFamily="2" charset="2"/>
              </a:rPr>
              <a:t> 전달된 정수의 값이 </a:t>
            </a:r>
            <a:r>
              <a:rPr lang="en-US" altLang="ko-KR" sz="1600" dirty="0">
                <a:sym typeface="Wingdings" panose="05000000000000000000" pitchFamily="2" charset="2"/>
              </a:rPr>
              <a:t>1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이면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MainFragment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가 보이게 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smtClean="0">
                <a:sym typeface="Wingdings" panose="05000000000000000000" pitchFamily="2" charset="2"/>
              </a:rPr>
              <a:t>0 </a:t>
            </a:r>
            <a:r>
              <a:rPr lang="ko-KR" altLang="en-US" sz="1600" dirty="0" smtClean="0">
                <a:sym typeface="Wingdings" panose="05000000000000000000" pitchFamily="2" charset="2"/>
              </a:rPr>
              <a:t>이면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가 보이게 할 수 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이 메소드 안에서는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FragmentManager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객체의 </a:t>
            </a:r>
            <a:r>
              <a:rPr lang="en-US" altLang="ko-KR" sz="1600" dirty="0" smtClean="0">
                <a:sym typeface="Wingdings" panose="05000000000000000000" pitchFamily="2" charset="2"/>
              </a:rPr>
              <a:t>replace() </a:t>
            </a:r>
            <a:r>
              <a:rPr lang="ko-KR" altLang="en-US" sz="1600" dirty="0" smtClean="0">
                <a:sym typeface="Wingdings" panose="05000000000000000000" pitchFamily="2" charset="2"/>
              </a:rPr>
              <a:t>를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사용해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sz="1600" dirty="0" smtClean="0">
                <a:sym typeface="Wingdings" panose="05000000000000000000" pitchFamily="2" charset="2"/>
              </a:rPr>
              <a:t> 바꾸도록 입력합니다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replace()</a:t>
            </a:r>
            <a:r>
              <a:rPr lang="ko-KR" altLang="en-US" sz="1600" dirty="0" smtClean="0">
                <a:sym typeface="Wingdings" panose="05000000000000000000" pitchFamily="2" charset="2"/>
              </a:rPr>
              <a:t>에 전달되는 첫째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파라미터는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sz="1600" dirty="0" smtClean="0">
                <a:sym typeface="Wingdings" panose="05000000000000000000" pitchFamily="2" charset="2"/>
              </a:rPr>
              <a:t> 담고 있는 레이아웃의 </a:t>
            </a:r>
            <a:r>
              <a:rPr lang="en-US" altLang="ko-KR" sz="1600" dirty="0" smtClean="0">
                <a:sym typeface="Wingdings" panose="05000000000000000000" pitchFamily="2" charset="2"/>
              </a:rPr>
              <a:t>id</a:t>
            </a:r>
            <a:r>
              <a:rPr lang="ko-KR" altLang="en-US" sz="1600" dirty="0" smtClean="0">
                <a:sym typeface="Wingdings" panose="05000000000000000000" pitchFamily="2" charset="2"/>
              </a:rPr>
              <a:t>가 되어야 하므로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R.id.container</a:t>
            </a:r>
            <a:r>
              <a:rPr lang="ko-KR" altLang="en-US" sz="1600" dirty="0" smtClean="0">
                <a:sym typeface="Wingdings" panose="05000000000000000000" pitchFamily="2" charset="2"/>
              </a:rPr>
              <a:t>를 전달합니다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61612" y="1215911"/>
            <a:ext cx="6723020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 = (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)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 smtClean="0">
                <a:latin typeface="Consolas" panose="020B0609020204030204" pitchFamily="49" charset="0"/>
              </a:rPr>
              <a:t>().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findFragmentById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R.id.mainfragment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latin typeface="Consolas" panose="020B0609020204030204" pitchFamily="49" charset="0"/>
              </a:rPr>
              <a:t> = new </a:t>
            </a:r>
            <a:r>
              <a:rPr lang="en-US" altLang="ko-KR" sz="14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onFragmentChanged</a:t>
            </a:r>
            <a:r>
              <a:rPr lang="en-US" altLang="ko-KR" sz="1400" dirty="0">
                <a:latin typeface="Consolas" panose="020B0609020204030204" pitchFamily="49" charset="0"/>
              </a:rPr>
              <a:t>(int index)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if (index == </a:t>
            </a:r>
            <a:r>
              <a:rPr lang="en-US" altLang="ko-KR" sz="1400" dirty="0" smtClean="0">
                <a:latin typeface="Consolas" panose="020B0609020204030204" pitchFamily="49" charset="0"/>
              </a:rPr>
              <a:t>1)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).commit();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} </a:t>
            </a:r>
            <a:r>
              <a:rPr lang="en-US" altLang="ko-KR" sz="1400" dirty="0">
                <a:latin typeface="Consolas" panose="020B0609020204030204" pitchFamily="49" charset="0"/>
              </a:rPr>
              <a:t>else if (index == </a:t>
            </a:r>
            <a:r>
              <a:rPr lang="en-US" altLang="ko-KR" sz="1400" dirty="0" smtClean="0">
                <a:latin typeface="Consolas" panose="020B0609020204030204" pitchFamily="49" charset="0"/>
              </a:rPr>
              <a:t>0)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latin typeface="Consolas" panose="020B0609020204030204" pitchFamily="49" charset="0"/>
              </a:rPr>
              <a:t>).commit();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080290" y="846579"/>
            <a:ext cx="267733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 </a:t>
            </a:r>
          </a:p>
        </p:txBody>
      </p:sp>
    </p:spTree>
    <p:extLst>
      <p:ext uri="{BB962C8B-B14F-4D97-AF65-F5344CB8AC3E}">
        <p14:creationId xmlns:p14="http://schemas.microsoft.com/office/powerpoint/2010/main" val="262309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완벽하지는 않지만</a:t>
            </a:r>
            <a:r>
              <a:rPr lang="en-US" altLang="ko-KR" dirty="0" smtClean="0">
                <a:sym typeface="Wingdings" panose="05000000000000000000" pitchFamily="2" charset="2"/>
              </a:rPr>
              <a:t>, Fragment</a:t>
            </a:r>
            <a:r>
              <a:rPr lang="ko-KR" altLang="en-US" dirty="0" smtClean="0">
                <a:sym typeface="Wingdings" panose="05000000000000000000" pitchFamily="2" charset="2"/>
              </a:rPr>
              <a:t>가 작동하는 것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현상이 일어나지 않나요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dirty="0" smtClean="0">
                <a:sym typeface="Wingdings" panose="05000000000000000000" pitchFamily="2" charset="2"/>
              </a:rPr>
              <a:t>=16dp</a:t>
            </a:r>
            <a:r>
              <a:rPr lang="ko-KR" altLang="en-US" dirty="0" smtClean="0">
                <a:sym typeface="Wingdings" panose="05000000000000000000" pitchFamily="2" charset="2"/>
              </a:rPr>
              <a:t>가 문제가 일으키고 있는 것 같습니다</a:t>
            </a:r>
            <a:r>
              <a:rPr lang="en-US" altLang="ko-KR" dirty="0" smtClean="0">
                <a:sym typeface="Wingdings" panose="05000000000000000000" pitchFamily="2" charset="2"/>
              </a:rPr>
              <a:t>. activity_main.xml, fragment_main.xml, and frament_menu.xml </a:t>
            </a:r>
            <a:r>
              <a:rPr lang="ko-KR" altLang="en-US" dirty="0" smtClean="0">
                <a:sym typeface="Wingdings" panose="05000000000000000000" pitchFamily="2" charset="2"/>
              </a:rPr>
              <a:t>파일에 무슨 문제가 있는 것일까요</a:t>
            </a:r>
            <a:r>
              <a:rPr lang="en-US" altLang="ko-KR" dirty="0" smtClean="0">
                <a:sym typeface="Wingdings" panose="05000000000000000000" pitchFamily="2" charset="2"/>
              </a:rPr>
              <a:t>?  </a:t>
            </a:r>
            <a:r>
              <a:rPr lang="ko-KR" altLang="en-US" dirty="0" smtClean="0">
                <a:sym typeface="Wingdings" panose="05000000000000000000" pitchFamily="2" charset="2"/>
              </a:rPr>
              <a:t>다음 페이지와 같이 수정해보십시오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19" y="2122538"/>
            <a:ext cx="2577935" cy="43739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323" y="2126044"/>
            <a:ext cx="2554108" cy="43704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459" y="2159580"/>
            <a:ext cx="2539753" cy="436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두 </a:t>
            </a:r>
            <a:r>
              <a:rPr lang="en-US" altLang="ko-KR" dirty="0" smtClean="0">
                <a:sym typeface="Wingdings" panose="05000000000000000000" pitchFamily="2" charset="2"/>
              </a:rPr>
              <a:t>Fragment </a:t>
            </a:r>
            <a:r>
              <a:rPr lang="ko-KR" altLang="en-US" dirty="0" smtClean="0">
                <a:sym typeface="Wingdings" panose="05000000000000000000" pitchFamily="2" charset="2"/>
              </a:rPr>
              <a:t>모두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dirty="0" smtClean="0">
                <a:sym typeface="Wingdings" panose="05000000000000000000" pitchFamily="2" charset="2"/>
              </a:rPr>
              <a:t>=16</a:t>
            </a:r>
            <a:r>
              <a:rPr lang="ko-KR" altLang="en-US" dirty="0" smtClean="0">
                <a:sym typeface="Wingdings" panose="05000000000000000000" pitchFamily="2" charset="2"/>
              </a:rPr>
              <a:t>을 유지하길 원합니다</a:t>
            </a:r>
            <a:r>
              <a:rPr lang="en-US" altLang="ko-KR" dirty="0" smtClean="0">
                <a:sym typeface="Wingdings" panose="05000000000000000000" pitchFamily="2" charset="2"/>
              </a:rPr>
              <a:t>. xml </a:t>
            </a:r>
            <a:r>
              <a:rPr lang="ko-KR" altLang="en-US" dirty="0" smtClean="0">
                <a:sym typeface="Wingdings" panose="05000000000000000000" pitchFamily="2" charset="2"/>
              </a:rPr>
              <a:t>파일들을 어떻게 수정해야 할까요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330" y="2276872"/>
            <a:ext cx="2476645" cy="42379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2276872"/>
            <a:ext cx="2448272" cy="427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1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지금까지 코딩을 마치면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가는 것은 문제가 없습니다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dirty="0" smtClean="0">
                <a:sym typeface="Wingdings" panose="05000000000000000000" pitchFamily="2" charset="2"/>
              </a:rPr>
              <a:t>에서 버튼 클릭을 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ko-KR" altLang="en-US" dirty="0" smtClean="0">
                <a:sym typeface="Wingdings" panose="05000000000000000000" pitchFamily="2" charset="2"/>
              </a:rPr>
              <a:t>로 돌아가는 부분을 완성하십시오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Hints: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MainFragment.java </a:t>
            </a:r>
            <a:r>
              <a:rPr lang="ko-KR" altLang="en-US" dirty="0" smtClean="0">
                <a:sym typeface="Wingdings" panose="05000000000000000000" pitchFamily="2" charset="2"/>
              </a:rPr>
              <a:t>파일에서 작업한 것처럼</a:t>
            </a:r>
            <a:r>
              <a:rPr lang="en-US" altLang="ko-KR" dirty="0" smtClean="0">
                <a:sym typeface="Wingdings" panose="05000000000000000000" pitchFamily="2" charset="2"/>
              </a:rPr>
              <a:t>, MenuFragment.java </a:t>
            </a:r>
            <a:r>
              <a:rPr lang="ko-KR" altLang="en-US" dirty="0" smtClean="0">
                <a:sym typeface="Wingdings" panose="05000000000000000000" pitchFamily="2" charset="2"/>
              </a:rPr>
              <a:t>파일의 </a:t>
            </a:r>
            <a:r>
              <a:rPr lang="en-US" altLang="ko-KR" dirty="0" smtClean="0">
                <a:sym typeface="Wingdings" panose="05000000000000000000" pitchFamily="2" charset="2"/>
              </a:rPr>
              <a:t>onCreateView()</a:t>
            </a:r>
            <a:r>
              <a:rPr lang="ko-KR" altLang="en-US" dirty="0" smtClean="0">
                <a:sym typeface="Wingdings" panose="05000000000000000000" pitchFamily="2" charset="2"/>
              </a:rPr>
              <a:t>에서 작업을 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onClick() </a:t>
            </a:r>
            <a:r>
              <a:rPr lang="ko-KR" altLang="en-US" dirty="0" smtClean="0">
                <a:sym typeface="Wingdings" panose="05000000000000000000" pitchFamily="2" charset="2"/>
              </a:rPr>
              <a:t>이벤트 함수에서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다음 메소드를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activity.onFragmentChanged</a:t>
            </a:r>
            <a:r>
              <a:rPr lang="en-US" altLang="ko-KR" dirty="0" smtClean="0">
                <a:sym typeface="Wingdings" panose="05000000000000000000" pitchFamily="2" charset="2"/>
              </a:rPr>
              <a:t>(1);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144" y="2879413"/>
            <a:ext cx="2076206" cy="35820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392" y="2879413"/>
            <a:ext cx="2081822" cy="3582026"/>
          </a:xfrm>
          <a:prstGeom prst="rect">
            <a:avLst/>
          </a:prstGeom>
        </p:spPr>
      </p:pic>
      <p:sp>
        <p:nvSpPr>
          <p:cNvPr id="10" name="왼쪽 화살표 9"/>
          <p:cNvSpPr/>
          <p:nvPr/>
        </p:nvSpPr>
        <p:spPr>
          <a:xfrm>
            <a:off x="9215957" y="4393192"/>
            <a:ext cx="620414" cy="5544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H="1" flipV="1">
            <a:off x="4329051" y="3349946"/>
            <a:ext cx="288032" cy="7200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808771" y="4070026"/>
            <a:ext cx="5328592" cy="646331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/>
              <a:t>MainActivity.java 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FragmentManager</a:t>
            </a:r>
            <a:r>
              <a:rPr lang="ko-KR" altLang="en-US" dirty="0" smtClean="0"/>
              <a:t>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mainFragment</a:t>
            </a:r>
            <a:r>
              <a:rPr lang="ko-KR" altLang="en-US" dirty="0" smtClean="0"/>
              <a:t>를 호출하도록 하는 인덱스입니다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6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MenuFragment.java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100" y="1268760"/>
            <a:ext cx="11403540" cy="4801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public class </a:t>
            </a:r>
            <a:r>
              <a:rPr lang="en-US" altLang="ko-KR" dirty="0" err="1">
                <a:latin typeface="Consolas" panose="020B0609020204030204" pitchFamily="49" charset="0"/>
              </a:rPr>
              <a:t>MenuFragment</a:t>
            </a:r>
            <a:r>
              <a:rPr lang="en-US" altLang="ko-KR" dirty="0">
                <a:latin typeface="Consolas" panose="020B0609020204030204" pitchFamily="49" charset="0"/>
              </a:rPr>
              <a:t> extends Fragment </a:t>
            </a:r>
            <a:r>
              <a:rPr lang="en-US" altLang="ko-KR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@Override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public </a:t>
            </a:r>
            <a:r>
              <a:rPr lang="en-US" altLang="ko-KR" dirty="0">
                <a:latin typeface="Consolas" panose="020B0609020204030204" pitchFamily="49" charset="0"/>
              </a:rPr>
              <a:t>View onCreateView(</a:t>
            </a:r>
            <a:r>
              <a:rPr lang="en-US" altLang="ko-KR" dirty="0" err="1">
                <a:latin typeface="Consolas" panose="020B0609020204030204" pitchFamily="49" charset="0"/>
              </a:rPr>
              <a:t>LayoutInflater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inflater</a:t>
            </a:r>
            <a:r>
              <a:rPr lang="en-US" altLang="ko-KR" dirty="0">
                <a:latin typeface="Consolas" panose="020B0609020204030204" pitchFamily="49" charset="0"/>
              </a:rPr>
              <a:t>, @</a:t>
            </a:r>
            <a:r>
              <a:rPr lang="en-US" altLang="ko-KR" dirty="0" err="1">
                <a:latin typeface="Consolas" panose="020B0609020204030204" pitchFamily="49" charset="0"/>
              </a:rPr>
              <a:t>Nullable</a:t>
            </a:r>
            <a:r>
              <a:rPr lang="en-US" altLang="ko-KR" dirty="0">
                <a:latin typeface="Consolas" panose="020B0609020204030204" pitchFamily="49" charset="0"/>
              </a:rPr>
              <a:t> ViewGroup container,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                @</a:t>
            </a:r>
            <a:r>
              <a:rPr lang="en-US" altLang="ko-KR" dirty="0" err="1">
                <a:latin typeface="Consolas" panose="020B0609020204030204" pitchFamily="49" charset="0"/>
              </a:rPr>
              <a:t>Nullable</a:t>
            </a:r>
            <a:r>
              <a:rPr lang="en-US" altLang="ko-KR" dirty="0">
                <a:latin typeface="Consolas" panose="020B0609020204030204" pitchFamily="49" charset="0"/>
              </a:rPr>
              <a:t> Bundle savedInstanceState)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smtClean="0">
                <a:latin typeface="Consolas" panose="020B0609020204030204" pitchFamily="49" charset="0"/>
              </a:rPr>
              <a:t>   </a:t>
            </a:r>
            <a:r>
              <a:rPr lang="en-US" altLang="ko-KR" dirty="0">
                <a:latin typeface="Consolas" panose="020B0609020204030204" pitchFamily="49" charset="0"/>
              </a:rPr>
              <a:t>ViewGroup </a:t>
            </a:r>
            <a:r>
              <a:rPr lang="en-US" altLang="ko-KR" dirty="0" err="1">
                <a:latin typeface="Consolas" panose="020B0609020204030204" pitchFamily="49" charset="0"/>
              </a:rPr>
              <a:t>rootView</a:t>
            </a:r>
            <a:r>
              <a:rPr lang="en-US" altLang="ko-KR" dirty="0">
                <a:latin typeface="Consolas" panose="020B0609020204030204" pitchFamily="49" charset="0"/>
              </a:rPr>
              <a:t> = (ViewGroup) 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                     </a:t>
            </a:r>
            <a:r>
              <a:rPr lang="en-US" altLang="ko-KR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dirty="0" smtClean="0">
                <a:latin typeface="Consolas" panose="020B0609020204030204" pitchFamily="49" charset="0"/>
              </a:rPr>
              <a:t>(</a:t>
            </a:r>
            <a:r>
              <a:rPr lang="en-US" altLang="ko-KR" dirty="0" err="1" smtClean="0">
                <a:latin typeface="Consolas" panose="020B0609020204030204" pitchFamily="49" charset="0"/>
              </a:rPr>
              <a:t>R.layout.fragment_menu</a:t>
            </a:r>
            <a:r>
              <a:rPr lang="en-US" altLang="ko-KR" dirty="0">
                <a:latin typeface="Consolas" panose="020B0609020204030204" pitchFamily="49" charset="0"/>
              </a:rPr>
              <a:t>, container, false);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</a:t>
            </a:r>
            <a:r>
              <a:rPr lang="en-US" altLang="ko-KR" dirty="0">
                <a:latin typeface="Consolas" panose="020B0609020204030204" pitchFamily="49" charset="0"/>
              </a:rPr>
              <a:t>Button </a:t>
            </a:r>
            <a:r>
              <a:rPr lang="en-US" altLang="ko-KR" dirty="0" err="1">
                <a:latin typeface="Consolas" panose="020B0609020204030204" pitchFamily="49" charset="0"/>
              </a:rPr>
              <a:t>button</a:t>
            </a:r>
            <a:r>
              <a:rPr lang="en-US" altLang="ko-KR" dirty="0"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latin typeface="Consolas" panose="020B0609020204030204" pitchFamily="49" charset="0"/>
              </a:rPr>
              <a:t>rootView.findViewById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R.id.button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</a:t>
            </a:r>
            <a:r>
              <a:rPr lang="en-US" altLang="ko-KR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  </a:t>
            </a:r>
            <a:r>
              <a:rPr lang="en-US" altLang="ko-KR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  </a:t>
            </a:r>
            <a:r>
              <a:rPr lang="en-US" altLang="ko-KR" dirty="0">
                <a:latin typeface="Consolas" panose="020B0609020204030204" pitchFamily="49" charset="0"/>
              </a:rPr>
              <a:t>public void onClick(View v) {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      </a:t>
            </a:r>
            <a:r>
              <a:rPr lang="en-US" altLang="ko-KR" dirty="0">
                <a:latin typeface="Consolas" panose="020B0609020204030204" pitchFamily="49" charset="0"/>
              </a:rPr>
              <a:t>MainActivity activity = (MainActivity) </a:t>
            </a:r>
            <a:r>
              <a:rPr lang="en-US" altLang="ko-KR" dirty="0" err="1">
                <a:latin typeface="Consolas" panose="020B0609020204030204" pitchFamily="49" charset="0"/>
              </a:rPr>
              <a:t>getActivity</a:t>
            </a:r>
            <a:r>
              <a:rPr lang="en-US" altLang="ko-KR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      </a:t>
            </a:r>
            <a:r>
              <a:rPr lang="en-US" altLang="ko-KR" dirty="0" err="1" smtClean="0">
                <a:latin typeface="Consolas" panose="020B0609020204030204" pitchFamily="49" charset="0"/>
              </a:rPr>
              <a:t>activity.onFragmentChanged</a:t>
            </a:r>
            <a:r>
              <a:rPr lang="en-US" altLang="ko-KR" dirty="0" smtClean="0">
                <a:latin typeface="Consolas" panose="020B0609020204030204" pitchFamily="49" charset="0"/>
              </a:rPr>
              <a:t>(1);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  </a:t>
            </a:r>
            <a:r>
              <a:rPr lang="en-US" altLang="ko-KR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</a:t>
            </a:r>
            <a:r>
              <a:rPr lang="en-US" altLang="ko-KR" dirty="0"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</a:t>
            </a:r>
            <a:r>
              <a:rPr lang="en-US" altLang="ko-KR" dirty="0">
                <a:latin typeface="Consolas" panose="020B0609020204030204" pitchFamily="49" charset="0"/>
              </a:rPr>
              <a:t>return </a:t>
            </a:r>
            <a:r>
              <a:rPr lang="en-US" altLang="ko-KR" dirty="0" err="1">
                <a:latin typeface="Consolas" panose="020B0609020204030204" pitchFamily="49" charset="0"/>
              </a:rPr>
              <a:t>rootView</a:t>
            </a:r>
            <a:r>
              <a:rPr lang="en-US" altLang="ko-KR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</a:t>
            </a:r>
            <a:r>
              <a:rPr lang="en-US" altLang="ko-KR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5807968" y="4629333"/>
            <a:ext cx="288032" cy="7200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303912" y="5296201"/>
            <a:ext cx="5328592" cy="923330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/>
              <a:t>MainActivity.java 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FragmentManager</a:t>
            </a:r>
            <a:r>
              <a:rPr lang="ko-KR" altLang="en-US" dirty="0" smtClean="0"/>
              <a:t>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mainFragment</a:t>
            </a:r>
            <a:r>
              <a:rPr lang="ko-KR" altLang="en-US" dirty="0" smtClean="0"/>
              <a:t>를 호출하도록 하는 인덱스입니다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값이 </a:t>
            </a:r>
            <a:r>
              <a:rPr lang="en-US" altLang="ko-KR" dirty="0" smtClean="0"/>
              <a:t>0 </a:t>
            </a:r>
            <a:r>
              <a:rPr lang="ko-KR" altLang="en-US" dirty="0" smtClean="0"/>
              <a:t>이면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menuFragment</a:t>
            </a:r>
            <a:r>
              <a:rPr lang="ko-KR" altLang="en-US" dirty="0" smtClean="0"/>
              <a:t>를 호출합니다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857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Hu052Fragment </a:t>
            </a:r>
            <a:r>
              <a:rPr lang="ko-KR" altLang="en-US" b="1" dirty="0" smtClean="0"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한 화면에 두 개의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들어가도록 화면을 구성합니다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위쪽에는 이미 선택이 가능한 리스트가 보이는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만들어 넣고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아래쪽에는 선택된 이미지가 보이는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만들어 넣는 것이 목표입니다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위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프래그멘트에서</a:t>
            </a:r>
            <a:r>
              <a:rPr lang="ko-KR" altLang="en-US" dirty="0" smtClean="0">
                <a:sym typeface="Wingdings" panose="05000000000000000000" pitchFamily="2" charset="2"/>
              </a:rPr>
              <a:t> 선택한 이미지가 어떤 것인지 액티비티에 알려준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액티비티에서 아래쪽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해당 이미지를 보여주도록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프로젝트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Hu052Fragment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fragment</a:t>
            </a:r>
            <a:r>
              <a:rPr lang="ko-KR" altLang="en-US" dirty="0" smtClean="0">
                <a:sym typeface="Wingdings" panose="05000000000000000000" pitchFamily="2" charset="2"/>
              </a:rPr>
              <a:t>로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프로젝트가 만들어지면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 개의 이미지를 </a:t>
            </a:r>
            <a:r>
              <a:rPr lang="en-US" altLang="ko-KR" dirty="0" smtClean="0">
                <a:sym typeface="Wingdings" panose="05000000000000000000" pitchFamily="2" charset="2"/>
              </a:rPr>
              <a:t>/app/res/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ko-KR" altLang="en-US" dirty="0" smtClean="0">
                <a:sym typeface="Wingdings" panose="05000000000000000000" pitchFamily="2" charset="2"/>
              </a:rPr>
              <a:t>에 넣습니다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여기서는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alexhonnold1.png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alexhonnold2.png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alexhonnold3.png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먼저</a:t>
            </a:r>
            <a:r>
              <a:rPr lang="en-US" altLang="ko-KR" dirty="0" smtClean="0">
                <a:sym typeface="Wingdings" panose="05000000000000000000" pitchFamily="2" charset="2"/>
              </a:rPr>
              <a:t>, /app/res/layout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폴더에 첫째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위한 레이아웃을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fragment_list.xml </a:t>
            </a:r>
            <a:r>
              <a:rPr lang="ko-KR" altLang="en-US" dirty="0" smtClean="0">
                <a:sym typeface="Wingdings" panose="05000000000000000000" pitchFamily="2" charset="2"/>
              </a:rPr>
              <a:t>이라는 이름으로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dirty="0" smtClean="0">
                <a:sym typeface="Wingdings" panose="05000000000000000000" pitchFamily="2" charset="2"/>
              </a:rPr>
              <a:t>LinearLayout,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orientation=vertical,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dirty="0" smtClean="0">
                <a:sym typeface="Wingdings" panose="05000000000000000000" pitchFamily="2" charset="2"/>
              </a:rPr>
              <a:t>=16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 안에서 세 개의 버튼을 추가하고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각 버튼의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 속성에는 </a:t>
            </a:r>
            <a:r>
              <a:rPr lang="en-US" altLang="ko-KR" dirty="0" smtClean="0">
                <a:sym typeface="Wingdings" panose="05000000000000000000" pitchFamily="2" charset="2"/>
              </a:rPr>
              <a:t>'Image 1',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'Image 2', 'Image 3'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 err="1" smtClean="0">
                <a:sym typeface="Wingdings" panose="05000000000000000000" pitchFamily="2" charset="2"/>
              </a:rPr>
              <a:t>lw</a:t>
            </a:r>
            <a:r>
              <a:rPr lang="en-US" altLang="ko-KR" dirty="0" smtClean="0">
                <a:sym typeface="Wingdings" panose="05000000000000000000" pitchFamily="2" charset="2"/>
              </a:rPr>
              <a:t>=match_parent, </a:t>
            </a:r>
            <a:r>
              <a:rPr lang="en-US" altLang="ko-KR" dirty="0" err="1" smtClean="0">
                <a:sym typeface="Wingdings" panose="05000000000000000000" pitchFamily="2" charset="2"/>
              </a:rPr>
              <a:t>lh</a:t>
            </a:r>
            <a:r>
              <a:rPr lang="en-US" altLang="ko-KR" dirty="0" smtClean="0">
                <a:sym typeface="Wingdings" panose="05000000000000000000" pitchFamily="2" charset="2"/>
              </a:rPr>
              <a:t>=wrap_content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392" y="2855349"/>
            <a:ext cx="2098544" cy="364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9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를 복사하여 </a:t>
            </a:r>
            <a:r>
              <a:rPr lang="en-US" altLang="ko-KR" dirty="0" smtClean="0">
                <a:sym typeface="Wingdings" panose="05000000000000000000" pitchFamily="2" charset="2"/>
              </a:rPr>
              <a:t>ListFragment.java</a:t>
            </a:r>
            <a:r>
              <a:rPr lang="ko-KR" altLang="en-US" dirty="0" smtClean="0">
                <a:sym typeface="Wingdings" panose="05000000000000000000" pitchFamily="2" charset="2"/>
              </a:rPr>
              <a:t>를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추가한 파일은 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Fragment</a:t>
            </a:r>
            <a:r>
              <a:rPr lang="ko-KR" altLang="en-US" dirty="0" smtClean="0">
                <a:sym typeface="Wingdings" panose="05000000000000000000" pitchFamily="2" charset="2"/>
              </a:rPr>
              <a:t>를 상속하도록 한 후</a:t>
            </a:r>
            <a:r>
              <a:rPr lang="en-US" altLang="ko-KR" dirty="0" smtClean="0">
                <a:sym typeface="Wingdings" panose="05000000000000000000" pitchFamily="2" charset="2"/>
              </a:rPr>
              <a:t>, onCreateView() </a:t>
            </a:r>
            <a:r>
              <a:rPr lang="ko-KR" altLang="en-US" dirty="0" smtClean="0">
                <a:sym typeface="Wingdings" panose="05000000000000000000" pitchFamily="2" charset="2"/>
              </a:rPr>
              <a:t>메소드 안에서 </a:t>
            </a:r>
            <a:r>
              <a:rPr lang="en-US" altLang="ko-KR" b="1" dirty="0" smtClean="0">
                <a:sym typeface="Wingdings" panose="05000000000000000000" pitchFamily="2" charset="2"/>
              </a:rPr>
              <a:t>fragment_list.xml</a:t>
            </a:r>
            <a:r>
              <a:rPr lang="ko-KR" altLang="en-US" dirty="0" smtClean="0">
                <a:sym typeface="Wingdings" panose="05000000000000000000" pitchFamily="2" charset="2"/>
              </a:rPr>
              <a:t>을 인플레이션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098" y="1898248"/>
            <a:ext cx="11331534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public class </a:t>
            </a:r>
            <a:r>
              <a:rPr lang="en-US" altLang="ko-KR" dirty="0" err="1">
                <a:latin typeface="Consolas" panose="020B0609020204030204" pitchFamily="49" charset="0"/>
              </a:rPr>
              <a:t>ListFragment</a:t>
            </a:r>
            <a:r>
              <a:rPr lang="en-US" altLang="ko-KR" dirty="0">
                <a:latin typeface="Consolas" panose="020B0609020204030204" pitchFamily="49" charset="0"/>
              </a:rPr>
              <a:t> extends Fragment {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public static </a:t>
            </a:r>
            <a:r>
              <a:rPr lang="en-US" altLang="ko-KR" b="1" dirty="0">
                <a:solidFill>
                  <a:srgbClr val="C00000"/>
                </a:solidFill>
                <a:latin typeface="Consolas" panose="020B0609020204030204" pitchFamily="49" charset="0"/>
              </a:rPr>
              <a:t>interface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ImageSelectionCallback</a:t>
            </a:r>
            <a:r>
              <a:rPr lang="en-US" altLang="ko-KR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public void </a:t>
            </a:r>
            <a:r>
              <a:rPr lang="en-US" altLang="ko-KR" dirty="0" err="1">
                <a:latin typeface="Consolas" panose="020B0609020204030204" pitchFamily="49" charset="0"/>
              </a:rPr>
              <a:t>onImageSelected</a:t>
            </a:r>
            <a:r>
              <a:rPr lang="en-US" altLang="ko-KR" dirty="0">
                <a:latin typeface="Consolas" panose="020B0609020204030204" pitchFamily="49" charset="0"/>
              </a:rPr>
              <a:t>(int position);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public </a:t>
            </a:r>
            <a:r>
              <a:rPr lang="en-US" altLang="ko-KR" dirty="0" err="1">
                <a:latin typeface="Consolas" panose="020B0609020204030204" pitchFamily="49" charset="0"/>
              </a:rPr>
              <a:t>ImageSelectionCallback</a:t>
            </a:r>
            <a:r>
              <a:rPr lang="en-US" altLang="ko-KR" dirty="0">
                <a:latin typeface="Consolas" panose="020B0609020204030204" pitchFamily="49" charset="0"/>
              </a:rPr>
              <a:t> callback;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public void </a:t>
            </a:r>
            <a:r>
              <a:rPr lang="en-US" altLang="ko-KR" dirty="0" err="1">
                <a:latin typeface="Consolas" panose="020B0609020204030204" pitchFamily="49" charset="0"/>
              </a:rPr>
              <a:t>onAttach</a:t>
            </a:r>
            <a:r>
              <a:rPr lang="en-US" altLang="ko-KR" dirty="0">
                <a:latin typeface="Consolas" panose="020B0609020204030204" pitchFamily="49" charset="0"/>
              </a:rPr>
              <a:t>(Context context)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super.onAttach</a:t>
            </a:r>
            <a:r>
              <a:rPr lang="en-US" altLang="ko-KR" dirty="0">
                <a:latin typeface="Consolas" panose="020B0609020204030204" pitchFamily="49" charset="0"/>
              </a:rPr>
              <a:t>(context);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if (context </a:t>
            </a:r>
            <a:r>
              <a:rPr lang="en-US" altLang="ko-KR" dirty="0" err="1">
                <a:latin typeface="Consolas" panose="020B0609020204030204" pitchFamily="49" charset="0"/>
              </a:rPr>
              <a:t>instanceof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ImageSelectionCallback</a:t>
            </a:r>
            <a:r>
              <a:rPr lang="en-US" altLang="ko-KR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callback = (</a:t>
            </a:r>
            <a:r>
              <a:rPr lang="en-US" altLang="ko-KR" dirty="0" err="1">
                <a:latin typeface="Consolas" panose="020B0609020204030204" pitchFamily="49" charset="0"/>
              </a:rPr>
              <a:t>ImageSelectionCallback</a:t>
            </a:r>
            <a:r>
              <a:rPr lang="en-US" altLang="ko-KR" dirty="0">
                <a:latin typeface="Consolas" panose="020B0609020204030204" pitchFamily="49" charset="0"/>
              </a:rPr>
              <a:t>) context;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}</a:t>
            </a:r>
            <a:endParaRPr lang="en-US" altLang="ko-KR" dirty="0" smtClean="0"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574138" y="1713582"/>
            <a:ext cx="2140330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ListFragment.java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327002" y="251688"/>
            <a:ext cx="338746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import </a:t>
            </a:r>
            <a:r>
              <a:rPr lang="ko-KR" altLang="en-US" dirty="0" smtClean="0"/>
              <a:t>가 필요할 수도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7" idx="1"/>
          </p:cNvCxnSpPr>
          <p:nvPr/>
        </p:nvCxnSpPr>
        <p:spPr>
          <a:xfrm flipH="1">
            <a:off x="5519936" y="436354"/>
            <a:ext cx="1807066" cy="16465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09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Autofit/>
          </a:bodyPr>
          <a:lstStyle/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각 버튼이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클릭되었을</a:t>
            </a:r>
            <a:r>
              <a:rPr lang="ko-KR" altLang="en-US" sz="1600" dirty="0" smtClean="0">
                <a:sym typeface="Wingdings" panose="05000000000000000000" pitchFamily="2" charset="2"/>
              </a:rPr>
              <a:t> 때는 </a:t>
            </a:r>
            <a:r>
              <a:rPr lang="en-US" altLang="ko-KR" sz="1600" dirty="0" smtClean="0">
                <a:sym typeface="Wingdings" panose="05000000000000000000" pitchFamily="2" charset="2"/>
              </a:rPr>
              <a:t>callback 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객체의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600" dirty="0" smtClean="0">
                <a:sym typeface="Wingdings" panose="05000000000000000000" pitchFamily="2" charset="2"/>
              </a:rPr>
              <a:t>) </a:t>
            </a:r>
            <a:r>
              <a:rPr lang="ko-KR" altLang="en-US" sz="1600" dirty="0" smtClean="0">
                <a:sym typeface="Wingdings" panose="05000000000000000000" pitchFamily="2" charset="2"/>
              </a:rPr>
              <a:t>메소드를 호출합니다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err="1" smtClean="0">
                <a:sym typeface="Wingdings" panose="05000000000000000000" pitchFamily="2" charset="2"/>
              </a:rPr>
              <a:t>onAttach</a:t>
            </a:r>
            <a:r>
              <a:rPr lang="en-US" altLang="ko-KR" sz="1600" dirty="0" smtClean="0">
                <a:sym typeface="Wingdings" panose="05000000000000000000" pitchFamily="2" charset="2"/>
              </a:rPr>
              <a:t>()</a:t>
            </a:r>
            <a:r>
              <a:rPr lang="ko-KR" altLang="en-US" sz="1600" dirty="0" smtClean="0">
                <a:sym typeface="Wingdings" panose="05000000000000000000" pitchFamily="2" charset="2"/>
              </a:rPr>
              <a:t>는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sz="1600" dirty="0" smtClean="0">
                <a:sym typeface="Wingdings" panose="05000000000000000000" pitchFamily="2" charset="2"/>
              </a:rPr>
              <a:t> 액티비티 위에 올라오는 시점에 호출됩니다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그래서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프래그멘드에서</a:t>
            </a:r>
            <a:r>
              <a:rPr lang="ko-KR" altLang="en-US" sz="1600" dirty="0" smtClean="0">
                <a:sym typeface="Wingdings" panose="05000000000000000000" pitchFamily="2" charset="2"/>
              </a:rPr>
              <a:t> 해당 액티비티를 참조하고 싶다면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onAttach</a:t>
            </a:r>
            <a:r>
              <a:rPr lang="en-US" altLang="ko-KR" sz="1600" dirty="0" smtClean="0">
                <a:sym typeface="Wingdings" panose="05000000000000000000" pitchFamily="2" charset="2"/>
              </a:rPr>
              <a:t>()</a:t>
            </a:r>
            <a:r>
              <a:rPr lang="ko-KR" altLang="en-US" sz="1600" dirty="0" smtClean="0">
                <a:sym typeface="Wingdings" panose="05000000000000000000" pitchFamily="2" charset="2"/>
              </a:rPr>
              <a:t>로 전달되는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600" dirty="0" smtClean="0">
                <a:sym typeface="Wingdings" panose="05000000000000000000" pitchFamily="2" charset="2"/>
              </a:rPr>
              <a:t> 참조하거나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getActivity</a:t>
            </a:r>
            <a:r>
              <a:rPr lang="en-US" altLang="ko-KR" sz="1600" dirty="0" smtClean="0">
                <a:sym typeface="Wingdings" panose="05000000000000000000" pitchFamily="2" charset="2"/>
              </a:rPr>
              <a:t>()</a:t>
            </a:r>
            <a:r>
              <a:rPr lang="ko-KR" altLang="en-US" sz="1600" dirty="0" smtClean="0">
                <a:sym typeface="Wingdings" panose="05000000000000000000" pitchFamily="2" charset="2"/>
              </a:rPr>
              <a:t>를 호출하여 반환 또는 객체를 참조할 수 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그리고 그 객체를 변수에 할당하면 프래그멘트 클래스 안에서 자유롭게 액티비티 객체를 참조할 수 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여기서는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onAttach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가 호출될 때</a:t>
            </a:r>
            <a:r>
              <a:rPr lang="en-US" altLang="ko-KR" sz="1600" dirty="0" smtClean="0">
                <a:sym typeface="Wingdings" panose="05000000000000000000" pitchFamily="2" charset="2"/>
              </a:rPr>
              <a:t>, callback</a:t>
            </a:r>
            <a:r>
              <a:rPr lang="ko-KR" altLang="en-US" sz="1600" dirty="0" smtClean="0">
                <a:sym typeface="Wingdings" panose="05000000000000000000" pitchFamily="2" charset="2"/>
              </a:rPr>
              <a:t>변수에 객체가 할당되었는데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그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자료형이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sym typeface="Wingdings" panose="05000000000000000000" pitchFamily="2" charset="2"/>
              </a:rPr>
              <a:t>Activity</a:t>
            </a:r>
            <a:r>
              <a:rPr lang="ko-KR" altLang="en-US" sz="1600" dirty="0" smtClean="0">
                <a:sym typeface="Wingdings" panose="05000000000000000000" pitchFamily="2" charset="2"/>
              </a:rPr>
              <a:t>가 아니라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ImageSelectionCallback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입니다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왜 </a:t>
            </a:r>
            <a:r>
              <a:rPr lang="en-US" altLang="ko-KR" sz="1600" dirty="0" smtClean="0">
                <a:sym typeface="Wingdings" panose="05000000000000000000" pitchFamily="2" charset="2"/>
              </a:rPr>
              <a:t>callback </a:t>
            </a:r>
            <a:r>
              <a:rPr lang="ko-KR" altLang="en-US" sz="1600" dirty="0" smtClean="0">
                <a:sym typeface="Wingdings" panose="05000000000000000000" pitchFamily="2" charset="2"/>
              </a:rPr>
              <a:t>변수의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자료형을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ImageSelectionCallback</a:t>
            </a:r>
            <a:r>
              <a:rPr lang="ko-KR" altLang="en-US" sz="1600" dirty="0" smtClean="0">
                <a:sym typeface="Wingdings" panose="05000000000000000000" pitchFamily="2" charset="2"/>
              </a:rPr>
              <a:t>으로 선언한 것일까요</a:t>
            </a:r>
            <a:r>
              <a:rPr lang="en-US" altLang="ko-KR" sz="1600" dirty="0" smtClean="0"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098" y="837287"/>
            <a:ext cx="11331534" cy="3323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@</a:t>
            </a:r>
            <a:r>
              <a:rPr lang="en-US" altLang="ko-KR" sz="1400" dirty="0" err="1">
                <a:latin typeface="Consolas" panose="020B0609020204030204" pitchFamily="49" charset="0"/>
              </a:rPr>
              <a:t>Nullable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</a:t>
            </a:r>
            <a:r>
              <a:rPr lang="en-US" altLang="ko-KR" sz="1400" b="1" dirty="0">
                <a:latin typeface="Consolas" panose="020B0609020204030204" pitchFamily="49" charset="0"/>
              </a:rPr>
              <a:t>onCreateView</a:t>
            </a:r>
            <a:r>
              <a:rPr lang="en-US" altLang="ko-KR" sz="1400" dirty="0">
                <a:latin typeface="Consolas" panose="020B0609020204030204" pitchFamily="49" charset="0"/>
              </a:rPr>
              <a:t>(@</a:t>
            </a:r>
            <a:r>
              <a:rPr lang="en-US" altLang="ko-KR" sz="1400" dirty="0" err="1">
                <a:latin typeface="Consolas" panose="020B0609020204030204" pitchFamily="49" charset="0"/>
              </a:rPr>
              <a:t>NonNull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        @</a:t>
            </a:r>
            <a:r>
              <a:rPr lang="en-US" altLang="ko-KR" sz="1400" dirty="0" err="1">
                <a:latin typeface="Consolas" panose="020B0609020204030204" pitchFamily="49" charset="0"/>
              </a:rPr>
              <a:t>Nullable</a:t>
            </a:r>
            <a:r>
              <a:rPr lang="en-US" altLang="ko-KR" sz="1400" dirty="0">
                <a:latin typeface="Consolas" panose="020B0609020204030204" pitchFamily="49" charset="0"/>
              </a:rPr>
              <a:t> ViewGroup container, @</a:t>
            </a:r>
            <a:r>
              <a:rPr lang="en-US" altLang="ko-KR" sz="1400" dirty="0" err="1">
                <a:latin typeface="Consolas" panose="020B0609020204030204" pitchFamily="49" charset="0"/>
              </a:rPr>
              <a:t>Nullable</a:t>
            </a:r>
            <a:r>
              <a:rPr lang="en-US" altLang="ko-KR" sz="1400" dirty="0">
                <a:latin typeface="Consolas" panose="020B0609020204030204" pitchFamily="49" charset="0"/>
              </a:rPr>
              <a:t> 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R.layout.fragment_list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</a:t>
            </a:r>
            <a:r>
              <a:rPr lang="en-US" altLang="ko-KR" sz="1400" dirty="0" err="1">
                <a:latin typeface="Consolas" panose="020B0609020204030204" pitchFamily="49" charset="0"/>
              </a:rPr>
              <a:t>button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(R.id.button1);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4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if (callback != null)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callback.onImageSelected</a:t>
            </a:r>
            <a:r>
              <a:rPr lang="en-US" altLang="ko-KR" sz="1400" dirty="0">
                <a:latin typeface="Consolas" panose="020B0609020204030204" pitchFamily="49" charset="0"/>
              </a:rPr>
              <a:t>(0);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525332" y="628712"/>
            <a:ext cx="2140330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ListFragment.java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642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이해하기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5715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Fragment </a:t>
            </a:r>
            <a:r>
              <a:rPr lang="ko-KR" altLang="en-US" dirty="0" smtClean="0">
                <a:sym typeface="Wingdings" panose="05000000000000000000" pitchFamily="2" charset="2"/>
              </a:rPr>
              <a:t>란 무엇인가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프래그멘트 이해하기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dirty="0" smtClean="0">
                <a:sym typeface="Wingdings" panose="05000000000000000000" pitchFamily="2" charset="2"/>
              </a:rPr>
              <a:t> 왜 필요한가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프래그멘트와</a:t>
            </a:r>
            <a:r>
              <a:rPr lang="ko-KR" altLang="en-US" dirty="0" smtClean="0">
                <a:sym typeface="Wingdings" panose="05000000000000000000" pitchFamily="2" charset="2"/>
              </a:rPr>
              <a:t> 액티비티 생명 주기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프래그멘트와</a:t>
            </a:r>
            <a:r>
              <a:rPr lang="ko-KR" altLang="en-US" dirty="0" smtClean="0">
                <a:sym typeface="Wingdings" panose="05000000000000000000" pitchFamily="2" charset="2"/>
              </a:rPr>
              <a:t> 액티비티 차이점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프래그멘트로</a:t>
            </a:r>
            <a:r>
              <a:rPr lang="ko-KR" altLang="en-US" dirty="0" smtClean="0">
                <a:sym typeface="Wingdings" panose="05000000000000000000" pitchFamily="2" charset="2"/>
              </a:rPr>
              <a:t> 화면 만들기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83832" y="837287"/>
            <a:ext cx="7200800" cy="5755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    Button </a:t>
            </a:r>
            <a:r>
              <a:rPr lang="en-US" altLang="ko-KR" sz="1600" dirty="0">
                <a:latin typeface="Consolas" panose="020B0609020204030204" pitchFamily="49" charset="0"/>
              </a:rPr>
              <a:t>button2 =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rootView.findViewById</a:t>
            </a:r>
            <a:r>
              <a:rPr lang="en-US" altLang="ko-KR" sz="1600" dirty="0">
                <a:latin typeface="Consolas" panose="020B0609020204030204" pitchFamily="49" charset="0"/>
              </a:rPr>
              <a:t>(R.id.button2);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button2.setOnClickListener(new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if (callback != null)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callback.onImageSelected</a:t>
            </a:r>
            <a:r>
              <a:rPr lang="en-US" altLang="ko-KR" sz="1600" dirty="0">
                <a:latin typeface="Consolas" panose="020B0609020204030204" pitchFamily="49" charset="0"/>
              </a:rPr>
              <a:t>(1);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Button </a:t>
            </a:r>
            <a:r>
              <a:rPr lang="en-US" altLang="ko-KR" sz="1600" dirty="0">
                <a:latin typeface="Consolas" panose="020B0609020204030204" pitchFamily="49" charset="0"/>
              </a:rPr>
              <a:t>button3 =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rootView.findViewById</a:t>
            </a:r>
            <a:r>
              <a:rPr lang="en-US" altLang="ko-KR" sz="1600" dirty="0">
                <a:latin typeface="Consolas" panose="020B0609020204030204" pitchFamily="49" charset="0"/>
              </a:rPr>
              <a:t>(R.id.button3);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button3.setOnClickListener(new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if (callback != null)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callback.onImageSelected</a:t>
            </a:r>
            <a:r>
              <a:rPr lang="en-US" altLang="ko-KR" sz="1600" dirty="0">
                <a:latin typeface="Consolas" panose="020B0609020204030204" pitchFamily="49" charset="0"/>
              </a:rPr>
              <a:t>(2);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en-US" altLang="ko-KR" sz="1600" dirty="0" smtClean="0"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532427" y="404664"/>
            <a:ext cx="2140330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ListFragment.java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4130733" cy="5755997"/>
          </a:xfrm>
        </p:spPr>
        <p:txBody>
          <a:bodyPr>
            <a:norm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그림 선택 버튼에 따라 다른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프래그멘트의</a:t>
            </a:r>
            <a:r>
              <a:rPr lang="ko-KR" altLang="en-US" sz="1600" dirty="0" smtClean="0">
                <a:sym typeface="Wingdings" panose="05000000000000000000" pitchFamily="2" charset="2"/>
              </a:rPr>
              <a:t> 이미지를 바꿔주려면 액티비티 쪽으로 데이터를 전달해야 하므로 액티비티에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600" dirty="0" smtClean="0">
                <a:sym typeface="Wingdings" panose="05000000000000000000" pitchFamily="2" charset="2"/>
              </a:rPr>
              <a:t>()</a:t>
            </a:r>
            <a:r>
              <a:rPr lang="ko-KR" altLang="en-US" sz="1600" dirty="0" smtClean="0">
                <a:sym typeface="Wingdings" panose="05000000000000000000" pitchFamily="2" charset="2"/>
              </a:rPr>
              <a:t>를 정의한 후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그 메소드를 호출하도록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그런데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매번 이것을 확인하는 것이 번거롭기 때문에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인터페이스를 하나 정의한 후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액티비티가 이 인터페이스를 구현하도록 하는 것이 좋습니다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ko-KR" altLang="en-US" sz="1600" dirty="0" smtClean="0">
                <a:sym typeface="Wingdings" panose="05000000000000000000" pitchFamily="2" charset="2"/>
              </a:rPr>
              <a:t>여기서는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ImageSelectionCallback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인터페이스를 정의했으며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600" dirty="0" smtClean="0">
                <a:sym typeface="Wingdings" panose="05000000000000000000" pitchFamily="2" charset="2"/>
              </a:rPr>
              <a:t>()</a:t>
            </a:r>
            <a:r>
              <a:rPr lang="ko-KR" altLang="en-US" sz="1600" dirty="0" smtClean="0">
                <a:sym typeface="Wingdings" panose="05000000000000000000" pitchFamily="2" charset="2"/>
              </a:rPr>
              <a:t>는 이 인터페이스 안에 정의했습니다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2736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이제 이미지를 보여줄 뷰어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sz="1600" dirty="0" smtClean="0">
                <a:sym typeface="Wingdings" panose="05000000000000000000" pitchFamily="2" charset="2"/>
              </a:rPr>
              <a:t> 만듭니다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XML </a:t>
            </a:r>
            <a:r>
              <a:rPr lang="ko-KR" altLang="en-US" sz="1600" dirty="0" smtClean="0">
                <a:sym typeface="Wingdings" panose="05000000000000000000" pitchFamily="2" charset="2"/>
              </a:rPr>
              <a:t>레이아웃 파일의 이름은 </a:t>
            </a:r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fragment_viewer.xml </a:t>
            </a:r>
            <a:r>
              <a:rPr lang="ko-KR" altLang="en-US" sz="1600" dirty="0" smtClean="0">
                <a:sym typeface="Wingdings" panose="05000000000000000000" pitchFamily="2" charset="2"/>
              </a:rPr>
              <a:t>로 하여 </a:t>
            </a:r>
            <a:r>
              <a:rPr lang="en-US" altLang="ko-KR" sz="1600" dirty="0" smtClean="0">
                <a:sym typeface="Wingdings" panose="05000000000000000000" pitchFamily="2" charset="2"/>
              </a:rPr>
              <a:t>/app/res/layout </a:t>
            </a:r>
            <a:r>
              <a:rPr lang="ko-KR" altLang="en-US" sz="1600" dirty="0" smtClean="0">
                <a:sym typeface="Wingdings" panose="05000000000000000000" pitchFamily="2" charset="2"/>
              </a:rPr>
              <a:t>폴더에 추가합니다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sz="1600" dirty="0" smtClean="0">
                <a:sym typeface="Wingdings" panose="05000000000000000000" pitchFamily="2" charset="2"/>
              </a:rPr>
              <a:t>LinearLayout</a:t>
            </a:r>
            <a:r>
              <a:rPr lang="ko-KR" altLang="en-US" sz="1600" dirty="0" smtClean="0">
                <a:sym typeface="Wingdings" panose="05000000000000000000" pitchFamily="2" charset="2"/>
              </a:rPr>
              <a:t>으로 하고 </a:t>
            </a:r>
            <a:r>
              <a:rPr lang="en-US" altLang="ko-KR" sz="1600" dirty="0" smtClean="0">
                <a:sym typeface="Wingdings" panose="05000000000000000000" pitchFamily="2" charset="2"/>
              </a:rPr>
              <a:t>orientation=vertical,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sz="1600" dirty="0" smtClean="0">
                <a:sym typeface="Wingdings" panose="05000000000000000000" pitchFamily="2" charset="2"/>
              </a:rPr>
              <a:t>=16dp</a:t>
            </a:r>
            <a:r>
              <a:rPr lang="ko-KR" altLang="en-US" sz="1600" dirty="0" smtClean="0">
                <a:sym typeface="Wingdings" panose="05000000000000000000" pitchFamily="2" charset="2"/>
              </a:rPr>
              <a:t>로 설정한 후</a:t>
            </a:r>
            <a:r>
              <a:rPr lang="en-US" altLang="ko-KR" sz="1600" dirty="0" smtClean="0">
                <a:sym typeface="Wingdings" panose="05000000000000000000" pitchFamily="2" charset="2"/>
              </a:rPr>
              <a:t>, ImageView</a:t>
            </a:r>
            <a:r>
              <a:rPr lang="ko-KR" altLang="en-US" sz="1600" dirty="0" smtClean="0">
                <a:sym typeface="Wingdings" panose="05000000000000000000" pitchFamily="2" charset="2"/>
              </a:rPr>
              <a:t>를 추가합니다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이때 </a:t>
            </a:r>
            <a:r>
              <a:rPr lang="en-US" altLang="ko-KR" sz="1600" dirty="0" smtClean="0">
                <a:sym typeface="Wingdings" panose="05000000000000000000" pitchFamily="2" charset="2"/>
              </a:rPr>
              <a:t>[Resources]</a:t>
            </a:r>
            <a:r>
              <a:rPr lang="ko-KR" altLang="en-US" sz="1600" dirty="0" smtClean="0">
                <a:sym typeface="Wingdings" panose="05000000000000000000" pitchFamily="2" charset="2"/>
              </a:rPr>
              <a:t>대화상자가 나오면 </a:t>
            </a:r>
            <a:r>
              <a:rPr lang="en-US" altLang="ko-KR" sz="1600" dirty="0" smtClean="0">
                <a:sym typeface="Wingdings" panose="05000000000000000000" pitchFamily="2" charset="2"/>
              </a:rPr>
              <a:t>Drawable </a:t>
            </a:r>
            <a:r>
              <a:rPr lang="ko-KR" altLang="en-US" sz="1600" dirty="0" smtClean="0">
                <a:sym typeface="Wingdings" panose="05000000000000000000" pitchFamily="2" charset="2"/>
              </a:rPr>
              <a:t>폴더에 추가했던 이미지를 찾아 넣으면 됩니다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ImageView </a:t>
            </a:r>
            <a:r>
              <a:rPr lang="ko-KR" altLang="en-US" sz="1600" dirty="0" smtClean="0">
                <a:sym typeface="Wingdings" panose="05000000000000000000" pitchFamily="2" charset="2"/>
              </a:rPr>
              <a:t>태그는 이미지를 화면에 보</a:t>
            </a:r>
            <a:r>
              <a:rPr lang="ko-KR" altLang="en-US" sz="1600" dirty="0">
                <a:sym typeface="Wingdings" panose="05000000000000000000" pitchFamily="2" charset="2"/>
              </a:rPr>
              <a:t>여</a:t>
            </a:r>
            <a:r>
              <a:rPr lang="ko-KR" altLang="en-US" sz="1600" dirty="0" smtClean="0">
                <a:sym typeface="Wingdings" panose="05000000000000000000" pitchFamily="2" charset="2"/>
              </a:rPr>
              <a:t>주는 역할을 하며</a:t>
            </a:r>
            <a:r>
              <a:rPr lang="en-US" altLang="ko-KR" sz="1600" dirty="0" smtClean="0">
                <a:sym typeface="Wingdings" panose="05000000000000000000" pitchFamily="2" charset="2"/>
              </a:rPr>
              <a:t>, layout_width </a:t>
            </a:r>
            <a:r>
              <a:rPr lang="ko-KR" altLang="en-US" sz="1600" dirty="0" smtClean="0">
                <a:sym typeface="Wingdings" panose="05000000000000000000" pitchFamily="2" charset="2"/>
              </a:rPr>
              <a:t>속성은 </a:t>
            </a:r>
            <a:r>
              <a:rPr lang="en-US" altLang="ko-KR" sz="1600" dirty="0" smtClean="0">
                <a:sym typeface="Wingdings" panose="05000000000000000000" pitchFamily="2" charset="2"/>
              </a:rPr>
              <a:t>match_parent</a:t>
            </a:r>
            <a:r>
              <a:rPr lang="ko-KR" altLang="en-US" sz="1600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layout_heght</a:t>
            </a:r>
            <a:r>
              <a:rPr lang="ko-KR" altLang="en-US" sz="1600" dirty="0" smtClean="0">
                <a:sym typeface="Wingdings" panose="05000000000000000000" pitchFamily="2" charset="2"/>
              </a:rPr>
              <a:t>는 </a:t>
            </a:r>
            <a:r>
              <a:rPr lang="en-US" altLang="ko-KR" sz="1600" dirty="0" smtClean="0">
                <a:sym typeface="Wingdings" panose="05000000000000000000" pitchFamily="2" charset="2"/>
              </a:rPr>
              <a:t>wrap_content</a:t>
            </a:r>
            <a:r>
              <a:rPr lang="ko-KR" altLang="en-US" sz="1600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ImageView 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객체의 </a:t>
            </a:r>
            <a:r>
              <a:rPr lang="en-US" altLang="ko-KR" sz="1600" dirty="0" smtClean="0">
                <a:sym typeface="Wingdings" panose="05000000000000000000" pitchFamily="2" charset="2"/>
              </a:rPr>
              <a:t>src </a:t>
            </a:r>
            <a:r>
              <a:rPr lang="ko-KR" altLang="en-US" sz="1600" dirty="0" smtClean="0">
                <a:sym typeface="Wingdings" panose="05000000000000000000" pitchFamily="2" charset="2"/>
              </a:rPr>
              <a:t>속성에는 </a:t>
            </a:r>
            <a:r>
              <a:rPr lang="en-US" altLang="ko-KR" sz="1600" dirty="0" smtClean="0">
                <a:sym typeface="Wingdings" panose="05000000000000000000" pitchFamily="2" charset="2"/>
              </a:rPr>
              <a:t>@drawable/alexhonnold1 </a:t>
            </a:r>
            <a:r>
              <a:rPr lang="ko-KR" altLang="en-US" sz="1600" dirty="0" smtClean="0">
                <a:sym typeface="Wingdings" panose="05000000000000000000" pitchFamily="2" charset="2"/>
              </a:rPr>
              <a:t>을 설정하여 첫번째 이미지가 기본으로 보이도록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312024" y="2837887"/>
            <a:ext cx="224452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your image filename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 flipV="1">
            <a:off x="5591944" y="2832339"/>
            <a:ext cx="720080" cy="1748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3314977"/>
            <a:ext cx="6918198" cy="320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9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43872" y="837287"/>
            <a:ext cx="6840760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ViewerFragment</a:t>
            </a:r>
            <a:r>
              <a:rPr lang="en-US" altLang="ko-KR" sz="1600" dirty="0">
                <a:latin typeface="Consolas" panose="020B0609020204030204" pitchFamily="49" charset="0"/>
              </a:rPr>
              <a:t> extends Fragment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ImageView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View </a:t>
            </a:r>
            <a:r>
              <a:rPr lang="en-US" altLang="ko-KR" sz="1600" dirty="0" err="1">
                <a:latin typeface="Consolas" panose="020B0609020204030204" pitchFamily="49" charset="0"/>
              </a:rPr>
              <a:t>onCreateView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        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ViewGroup container,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</a:t>
            </a:r>
            <a:r>
              <a:rPr lang="en-US" altLang="ko-KR" sz="1600" dirty="0">
                <a:latin typeface="Consolas" panose="020B0609020204030204" pitchFamily="49" charset="0"/>
              </a:rPr>
              <a:t> = (</a:t>
            </a:r>
            <a:r>
              <a:rPr lang="en-US" altLang="ko-KR" sz="1600" dirty="0" smtClean="0">
                <a:latin typeface="Consolas" panose="020B0609020204030204" pitchFamily="49" charset="0"/>
              </a:rPr>
              <a:t>ViewGroup)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R.layout.fragment_viewer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 container</a:t>
            </a:r>
            <a:r>
              <a:rPr lang="en-US" altLang="ko-KR" sz="1600" dirty="0">
                <a:latin typeface="Consolas" panose="020B0609020204030204" pitchFamily="49" charset="0"/>
              </a:rPr>
              <a:t>, false);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imageView =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rootView.findViewById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R.id.imageview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setImage</a:t>
            </a:r>
            <a:r>
              <a:rPr lang="en-US" altLang="ko-KR" sz="1600" dirty="0">
                <a:latin typeface="Consolas" panose="020B0609020204030204" pitchFamily="49" charset="0"/>
              </a:rPr>
              <a:t>(int </a:t>
            </a:r>
            <a:r>
              <a:rPr lang="en-US" altLang="ko-KR" sz="1600" dirty="0" err="1">
                <a:latin typeface="Consolas" panose="020B0609020204030204" pitchFamily="49" charset="0"/>
              </a:rPr>
              <a:t>resId</a:t>
            </a:r>
            <a:r>
              <a:rPr lang="en-US" altLang="ko-KR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imageView.setImageResource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resId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en-US" altLang="ko-KR" sz="1600" dirty="0" smtClean="0"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532427" y="404664"/>
            <a:ext cx="2589170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ViewerFragment.java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4490773" cy="5755997"/>
          </a:xfrm>
        </p:spPr>
        <p:txBody>
          <a:bodyPr>
            <a:norm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/app/java/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org.joy.fragment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폴더에 </a:t>
            </a:r>
            <a:r>
              <a:rPr lang="ko-KR" altLang="en-US" sz="1600" dirty="0">
                <a:sym typeface="Wingdings" panose="05000000000000000000" pitchFamily="2" charset="2"/>
              </a:rPr>
              <a:t>자바 </a:t>
            </a:r>
            <a:r>
              <a:rPr lang="en-US" altLang="ko-KR" sz="1600" dirty="0" smtClean="0">
                <a:sym typeface="Wingdings" panose="05000000000000000000" pitchFamily="2" charset="2"/>
              </a:rPr>
              <a:t>ViewFragment.java</a:t>
            </a:r>
            <a:r>
              <a:rPr lang="ko-KR" altLang="en-US" sz="1600" dirty="0" smtClean="0">
                <a:sym typeface="Wingdings" panose="05000000000000000000" pitchFamily="2" charset="2"/>
              </a:rPr>
              <a:t> 파일을 만들고 코드를 입력합니다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sz="1600" dirty="0" smtClean="0">
                <a:sym typeface="Wingdings" panose="05000000000000000000" pitchFamily="2" charset="2"/>
              </a:rPr>
              <a:t>안에서 인플레이션을 진행하고 나면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이미지뷰 객체를 찾아 </a:t>
            </a:r>
            <a:r>
              <a:rPr lang="en-US" altLang="ko-KR" sz="1600" dirty="0" smtClean="0">
                <a:sym typeface="Wingdings" panose="05000000000000000000" pitchFamily="2" charset="2"/>
              </a:rPr>
              <a:t>imageView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라는 변수에 할당하도록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그리고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setImage</a:t>
            </a:r>
            <a:r>
              <a:rPr lang="en-US" altLang="ko-KR" sz="1600" dirty="0" smtClean="0">
                <a:sym typeface="Wingdings" panose="05000000000000000000" pitchFamily="2" charset="2"/>
              </a:rPr>
              <a:t>()</a:t>
            </a:r>
            <a:r>
              <a:rPr lang="ko-KR" altLang="en-US" sz="1600" dirty="0" smtClean="0">
                <a:sym typeface="Wingdings" panose="05000000000000000000" pitchFamily="2" charset="2"/>
              </a:rPr>
              <a:t>를 만들어 액티비티에서 이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프래그멘트에</a:t>
            </a:r>
            <a:r>
              <a:rPr lang="ko-KR" altLang="en-US" sz="1600" dirty="0" smtClean="0">
                <a:sym typeface="Wingdings" panose="05000000000000000000" pitchFamily="2" charset="2"/>
              </a:rPr>
              <a:t> 있는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이미지뷰에</a:t>
            </a:r>
            <a:r>
              <a:rPr lang="ko-KR" altLang="en-US" sz="1600" dirty="0" smtClean="0">
                <a:sym typeface="Wingdings" panose="05000000000000000000" pitchFamily="2" charset="2"/>
              </a:rPr>
              <a:t> 이미지를 설정할 수 있도록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이제 두 개의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sz="1600" dirty="0" smtClean="0">
                <a:sym typeface="Wingdings" panose="05000000000000000000" pitchFamily="2" charset="2"/>
              </a:rPr>
              <a:t> 만들었습니다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그러면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이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sz="1600" dirty="0" smtClean="0">
                <a:sym typeface="Wingdings" panose="05000000000000000000" pitchFamily="2" charset="2"/>
              </a:rPr>
              <a:t> 메인 액티비티의 </a:t>
            </a:r>
            <a:r>
              <a:rPr lang="en-US" altLang="ko-KR" sz="1600" dirty="0" smtClean="0">
                <a:sym typeface="Wingdings" panose="05000000000000000000" pitchFamily="2" charset="2"/>
              </a:rPr>
              <a:t>xml </a:t>
            </a:r>
            <a:r>
              <a:rPr lang="ko-KR" altLang="en-US" sz="1600" dirty="0" smtClean="0">
                <a:sym typeface="Wingdings" panose="05000000000000000000" pitchFamily="2" charset="2"/>
              </a:rPr>
              <a:t>레이아웃에 추가합니다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29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4551369" cy="5755997"/>
          </a:xfrm>
        </p:spPr>
        <p:txBody>
          <a:bodyPr>
            <a:norm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앞에서 만든 두 개의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sz="1600" dirty="0" smtClean="0">
                <a:sym typeface="Wingdings" panose="05000000000000000000" pitchFamily="2" charset="2"/>
              </a:rPr>
              <a:t> 메인 액티비티의 </a:t>
            </a:r>
            <a:r>
              <a:rPr lang="en-US" altLang="ko-KR" sz="1600" dirty="0" smtClean="0">
                <a:sym typeface="Wingdings" panose="05000000000000000000" pitchFamily="2" charset="2"/>
              </a:rPr>
              <a:t>xml </a:t>
            </a:r>
            <a:r>
              <a:rPr lang="ko-KR" altLang="en-US" sz="1600" dirty="0" smtClean="0">
                <a:sym typeface="Wingdings" panose="05000000000000000000" pitchFamily="2" charset="2"/>
              </a:rPr>
              <a:t>레이아웃 </a:t>
            </a:r>
            <a:r>
              <a:rPr lang="en-US" altLang="ko-KR" sz="1600" dirty="0" smtClean="0">
                <a:sym typeface="Wingdings" panose="05000000000000000000" pitchFamily="2" charset="2"/>
              </a:rPr>
              <a:t>– activity_main.xml </a:t>
            </a:r>
            <a:r>
              <a:rPr lang="ko-KR" altLang="en-US" sz="1600" dirty="0" smtClean="0">
                <a:sym typeface="Wingdings" panose="05000000000000000000" pitchFamily="2" charset="2"/>
              </a:rPr>
              <a:t>에 추가합니다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리니어 레이아웃 안에 두 개의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sz="1600" dirty="0" smtClean="0">
                <a:sym typeface="Wingdings" panose="05000000000000000000" pitchFamily="2" charset="2"/>
              </a:rPr>
              <a:t> 추가한 후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layout_weight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속성으로 화면을 절반씩 나눠 갖도록 만들었습니다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004468" y="836712"/>
            <a:ext cx="6696744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&lt;LinearLayout xmlns:android</a:t>
            </a:r>
            <a:r>
              <a:rPr lang="en-US" altLang="ko-KR" sz="1600" dirty="0" smtClean="0">
                <a:latin typeface="Consolas" panose="020B0609020204030204" pitchFamily="49" charset="0"/>
              </a:rPr>
              <a:t>=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"</a:t>
            </a:r>
            <a:r>
              <a:rPr lang="en-US" altLang="ko-KR" sz="1600" dirty="0">
                <a:latin typeface="Consolas" panose="020B0609020204030204" pitchFamily="49" charset="0"/>
              </a:rPr>
              <a:t>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android:orientation="vertical</a:t>
            </a:r>
            <a:r>
              <a:rPr lang="en-US" altLang="ko-KR" sz="1600" dirty="0" smtClean="0">
                <a:latin typeface="Consolas" panose="020B0609020204030204" pitchFamily="49" charset="0"/>
              </a:rPr>
              <a:t>"&gt;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&lt;fragment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600" dirty="0" smtClean="0">
                <a:latin typeface="Consolas" panose="020B0609020204030204" pitchFamily="49" charset="0"/>
              </a:rPr>
              <a:t>id/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listfragment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android:name</a:t>
            </a:r>
            <a:r>
              <a:rPr lang="en-US" altLang="ko-KR" sz="1600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org.joy.fragment.ListFragment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android:layout_weight</a:t>
            </a:r>
            <a:r>
              <a:rPr lang="en-US" altLang="ko-KR" sz="1600" dirty="0">
                <a:latin typeface="Consolas" panose="020B0609020204030204" pitchFamily="49" charset="0"/>
              </a:rPr>
              <a:t>="1" /&gt;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&lt;fragment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600" dirty="0" smtClean="0">
                <a:latin typeface="Consolas" panose="020B0609020204030204" pitchFamily="49" charset="0"/>
              </a:rPr>
              <a:t>id/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viewerfragment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android:name="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org.joy.fragment.ViewerFragment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android:layout_weight</a:t>
            </a:r>
            <a:r>
              <a:rPr lang="en-US" altLang="ko-KR" sz="1600" dirty="0">
                <a:latin typeface="Consolas" panose="020B0609020204030204" pitchFamily="49" charset="0"/>
              </a:rPr>
              <a:t>="1" </a:t>
            </a:r>
            <a:r>
              <a:rPr lang="en-US" altLang="ko-KR" sz="1600" dirty="0" smtClean="0">
                <a:latin typeface="Consolas" panose="020B0609020204030204" pitchFamily="49" charset="0"/>
              </a:rPr>
              <a:t>/&gt;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&lt;/LinearLayout&gt;</a:t>
            </a:r>
            <a:endParaRPr lang="en-US" altLang="ko-KR" sz="1600" dirty="0" smtClean="0"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532427" y="404664"/>
            <a:ext cx="2170787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activity_main.xml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824" y="3734926"/>
            <a:ext cx="3215919" cy="211854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705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마지막으로 </a:t>
            </a:r>
            <a:r>
              <a:rPr lang="en-US" altLang="ko-KR" sz="1600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 내용을 수정합니다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onCreate() </a:t>
            </a:r>
            <a:r>
              <a:rPr lang="ko-KR" altLang="en-US" sz="1600" dirty="0" smtClean="0">
                <a:sym typeface="Wingdings" panose="05000000000000000000" pitchFamily="2" charset="2"/>
              </a:rPr>
              <a:t>안에서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FragmentManager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객체의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findFragmentById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를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사용해 두 개의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sz="1600" dirty="0" smtClean="0">
                <a:sym typeface="Wingdings" panose="05000000000000000000" pitchFamily="2" charset="2"/>
              </a:rPr>
              <a:t> 찾아 변수에 할당합니다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ko-KR" altLang="en-US" sz="1600" dirty="0" smtClean="0">
                <a:sym typeface="Wingdings" panose="05000000000000000000" pitchFamily="2" charset="2"/>
              </a:rPr>
              <a:t>이 </a:t>
            </a:r>
            <a:r>
              <a:rPr lang="en-US" altLang="ko-KR" sz="1600" dirty="0" smtClean="0">
                <a:sym typeface="Wingdings" panose="05000000000000000000" pitchFamily="2" charset="2"/>
              </a:rPr>
              <a:t>MainActivity </a:t>
            </a:r>
            <a:r>
              <a:rPr lang="ko-KR" altLang="en-US" sz="1600" dirty="0" smtClean="0">
                <a:sym typeface="Wingdings" panose="05000000000000000000" pitchFamily="2" charset="2"/>
              </a:rPr>
              <a:t>는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ImageSelectionCallback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인터페이스를 구현하도록 만들고 이 인터페이스에 정의된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도 구현합니다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는 리스트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프래그멘트에서</a:t>
            </a:r>
            <a:r>
              <a:rPr lang="ko-KR" altLang="en-US" sz="1600" dirty="0" smtClean="0">
                <a:sym typeface="Wingdings" panose="05000000000000000000" pitchFamily="2" charset="2"/>
              </a:rPr>
              <a:t> 호출하게 되며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가 호출되면 뷰어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프래그멘트의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setImage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를 호출하여 이미지가 바뀌도록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098" y="836712"/>
            <a:ext cx="11475550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implements </a:t>
            </a:r>
            <a:r>
              <a:rPr lang="en-US" altLang="ko-KR" sz="1600" dirty="0" err="1">
                <a:latin typeface="Consolas" panose="020B0609020204030204" pitchFamily="49" charset="0"/>
              </a:rPr>
              <a:t>ListFragment.ImageSelectionCallback</a:t>
            </a:r>
            <a:r>
              <a:rPr lang="en-US" altLang="ko-KR" sz="16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ViewerFragment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viewerFragment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int[] images = {</a:t>
            </a:r>
            <a:r>
              <a:rPr lang="en-US" altLang="ko-KR" sz="1600" dirty="0" smtClean="0">
                <a:latin typeface="Consolas" panose="020B0609020204030204" pitchFamily="49" charset="0"/>
              </a:rPr>
              <a:t>R.drawable.alexhonnold1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dirty="0" smtClean="0">
                <a:latin typeface="Consolas" panose="020B0609020204030204" pitchFamily="49" charset="0"/>
              </a:rPr>
              <a:t>R.drawable.alexhonnold2, R.drawable.alexhonnold3};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FragmentManager</a:t>
            </a:r>
            <a:r>
              <a:rPr lang="en-US" altLang="ko-KR" sz="1600" dirty="0">
                <a:latin typeface="Consolas" panose="020B0609020204030204" pitchFamily="49" charset="0"/>
              </a:rPr>
              <a:t> manager = </a:t>
            </a:r>
            <a:r>
              <a:rPr lang="en-US" altLang="ko-KR" sz="16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600" dirty="0">
                <a:latin typeface="Consolas" panose="020B0609020204030204" pitchFamily="49" charset="0"/>
              </a:rPr>
              <a:t> = (</a:t>
            </a:r>
            <a:r>
              <a:rPr lang="en-US" altLang="ko-KR" sz="16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manager.findFragmentById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R.id.listfragment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viewerFragment</a:t>
            </a:r>
            <a:r>
              <a:rPr lang="en-US" altLang="ko-KR" sz="1600" dirty="0">
                <a:latin typeface="Consolas" panose="020B0609020204030204" pitchFamily="49" charset="0"/>
              </a:rPr>
              <a:t> = (</a:t>
            </a:r>
            <a:r>
              <a:rPr lang="en-US" altLang="ko-KR" sz="1600" dirty="0" err="1">
                <a:latin typeface="Consolas" panose="020B0609020204030204" pitchFamily="49" charset="0"/>
              </a:rPr>
              <a:t>ViewerFragment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manager.findFragmentById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R.id.viewerfragment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onImageSelected</a:t>
            </a:r>
            <a:r>
              <a:rPr lang="en-US" altLang="ko-KR" sz="1600" dirty="0">
                <a:latin typeface="Consolas" panose="020B0609020204030204" pitchFamily="49" charset="0"/>
              </a:rPr>
              <a:t>(int position)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viewerFragment.setImage</a:t>
            </a:r>
            <a:r>
              <a:rPr lang="en-US" altLang="ko-KR" sz="1600" dirty="0">
                <a:latin typeface="Consolas" panose="020B0609020204030204" pitchFamily="49" charset="0"/>
              </a:rPr>
              <a:t>(images[position]);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en-US" altLang="ko-KR" sz="1600" dirty="0" smtClean="0"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532427" y="404664"/>
            <a:ext cx="2162772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MainActivity.java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832304" y="1994388"/>
            <a:ext cx="232467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your image filenames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8112224" y="1988840"/>
            <a:ext cx="720080" cy="1748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86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결과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204864"/>
            <a:ext cx="2465706" cy="41165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391" y="2204864"/>
            <a:ext cx="2450536" cy="418476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390" y="2176805"/>
            <a:ext cx="2504866" cy="4247858"/>
          </a:xfrm>
          <a:prstGeom prst="rect">
            <a:avLst/>
          </a:prstGeom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605499" y="989111"/>
            <a:ext cx="11248113" cy="5755997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sym typeface="Wingdings" panose="05000000000000000000" pitchFamily="2" charset="2"/>
              </a:rPr>
              <a:t>Congratulation!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더 해볼만한 것이 없을까요</a:t>
            </a:r>
            <a:r>
              <a:rPr lang="en-US" altLang="ko-KR" sz="1600" dirty="0" smtClean="0">
                <a:sym typeface="Wingdings" panose="05000000000000000000" pitchFamily="2" charset="2"/>
              </a:rPr>
              <a:t>?</a:t>
            </a: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7282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/>
          <p:cNvSpPr txBox="1">
            <a:spLocks/>
          </p:cNvSpPr>
          <p:nvPr/>
        </p:nvSpPr>
        <p:spPr>
          <a:xfrm>
            <a:off x="605499" y="989111"/>
            <a:ext cx="11248113" cy="5755997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sym typeface="Wingdings" panose="05000000000000000000" pitchFamily="2" charset="2"/>
              </a:rPr>
              <a:t>Challenge: </a:t>
            </a:r>
            <a:r>
              <a:rPr lang="ko-KR" altLang="en-US" sz="1600" dirty="0" smtClean="0">
                <a:sym typeface="Wingdings" panose="05000000000000000000" pitchFamily="2" charset="2"/>
              </a:rPr>
              <a:t>두 개의 </a:t>
            </a:r>
            <a:r>
              <a:rPr lang="en-US" altLang="ko-KR" sz="1600" dirty="0" smtClean="0">
                <a:sym typeface="Wingdings" panose="05000000000000000000" pitchFamily="2" charset="2"/>
              </a:rPr>
              <a:t>Fragments</a:t>
            </a:r>
            <a:r>
              <a:rPr lang="ko-KR" altLang="en-US" sz="1600" dirty="0" smtClean="0">
                <a:sym typeface="Wingdings" panose="05000000000000000000" pitchFamily="2" charset="2"/>
              </a:rPr>
              <a:t>가 뷰를 반씩 나누었는데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좀 더 공간을 효율적으로 사용하기 위해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비율을 </a:t>
            </a:r>
            <a:r>
              <a:rPr lang="en-US" altLang="ko-KR" sz="1600" dirty="0" smtClean="0">
                <a:sym typeface="Wingdings" panose="05000000000000000000" pitchFamily="2" charset="2"/>
              </a:rPr>
              <a:t>1:3</a:t>
            </a:r>
            <a:r>
              <a:rPr lang="ko-KR" altLang="en-US" sz="1600" dirty="0" smtClean="0">
                <a:sym typeface="Wingdings" panose="05000000000000000000" pitchFamily="2" charset="2"/>
              </a:rPr>
              <a:t>으로 바꾸어 보십시오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Hint: </a:t>
            </a:r>
            <a:r>
              <a:rPr lang="ko-KR" altLang="en-US" sz="1600" dirty="0" smtClean="0">
                <a:sym typeface="Wingdings" panose="05000000000000000000" pitchFamily="2" charset="2"/>
              </a:rPr>
              <a:t>여러 </a:t>
            </a:r>
            <a:r>
              <a:rPr lang="en-US" altLang="ko-KR" sz="1600" dirty="0" smtClean="0">
                <a:sym typeface="Wingdings" panose="05000000000000000000" pitchFamily="2" charset="2"/>
              </a:rPr>
              <a:t>xml 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파일들 중에서 하나만 수정하면 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결과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204865"/>
            <a:ext cx="1637511" cy="27338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303" y="2204865"/>
            <a:ext cx="1627437" cy="27791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705" y="2187100"/>
            <a:ext cx="1663518" cy="28210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484515" y="2165799"/>
            <a:ext cx="1672083" cy="289285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278083" y="2157152"/>
            <a:ext cx="1630195" cy="285101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0041523" y="2162219"/>
            <a:ext cx="1656444" cy="285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3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결과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05499" y="989111"/>
            <a:ext cx="11248113" cy="5755997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sym typeface="Wingdings" panose="05000000000000000000" pitchFamily="2" charset="2"/>
              </a:rPr>
              <a:t>Challenge: </a:t>
            </a:r>
            <a:r>
              <a:rPr lang="ko-KR" altLang="en-US" sz="1600" dirty="0" smtClean="0">
                <a:sym typeface="Wingdings" panose="05000000000000000000" pitchFamily="2" charset="2"/>
              </a:rPr>
              <a:t>두 개의 </a:t>
            </a:r>
            <a:r>
              <a:rPr lang="en-US" altLang="ko-KR" sz="1600" dirty="0" smtClean="0">
                <a:sym typeface="Wingdings" panose="05000000000000000000" pitchFamily="2" charset="2"/>
              </a:rPr>
              <a:t>Fragments</a:t>
            </a:r>
            <a:r>
              <a:rPr lang="ko-KR" altLang="en-US" sz="1600" dirty="0" smtClean="0">
                <a:sym typeface="Wingdings" panose="05000000000000000000" pitchFamily="2" charset="2"/>
              </a:rPr>
              <a:t>가 뷰를 반씩 나누었는데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좀 더 공간 효율성을 위해 비율을 </a:t>
            </a:r>
            <a:r>
              <a:rPr lang="en-US" altLang="ko-KR" sz="1600" dirty="0" smtClean="0">
                <a:sym typeface="Wingdings" panose="05000000000000000000" pitchFamily="2" charset="2"/>
              </a:rPr>
              <a:t>1:3</a:t>
            </a:r>
            <a:r>
              <a:rPr lang="ko-KR" altLang="en-US" sz="1600" dirty="0" smtClean="0">
                <a:sym typeface="Wingdings" panose="05000000000000000000" pitchFamily="2" charset="2"/>
              </a:rPr>
              <a:t>으로 바꾸어 보십시오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Hint: </a:t>
            </a:r>
            <a:r>
              <a:rPr lang="ko-KR" altLang="en-US" sz="1600" dirty="0" smtClean="0">
                <a:sym typeface="Wingdings" panose="05000000000000000000" pitchFamily="2" charset="2"/>
              </a:rPr>
              <a:t>여러 </a:t>
            </a:r>
            <a:r>
              <a:rPr lang="en-US" altLang="ko-KR" sz="1600" dirty="0" smtClean="0">
                <a:sym typeface="Wingdings" panose="05000000000000000000" pitchFamily="2" charset="2"/>
              </a:rPr>
              <a:t>xml 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파일들 중에서 하나만 수정하면 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One Solution:  activity_main.xml, layout_height=0dp, weight=1, weight=3</a:t>
            </a:r>
            <a:r>
              <a:rPr lang="en-US" altLang="ko-KR" sz="1600" dirty="0">
                <a:sym typeface="Wingdings" panose="05000000000000000000" pitchFamily="2" charset="2"/>
              </a:rPr>
              <a:t/>
            </a:r>
            <a:br>
              <a:rPr lang="en-US" altLang="ko-KR" sz="1600" dirty="0">
                <a:sym typeface="Wingdings" panose="05000000000000000000" pitchFamily="2" charset="2"/>
              </a:rPr>
            </a:br>
            <a:r>
              <a:rPr lang="en-US" altLang="ko-KR" sz="1600" dirty="0" smtClean="0">
                <a:sym typeface="Wingdings" panose="05000000000000000000" pitchFamily="2" charset="2"/>
              </a:rPr>
              <a:t>layout_height</a:t>
            </a:r>
            <a:r>
              <a:rPr lang="ko-KR" altLang="en-US" sz="1600" dirty="0" smtClean="0">
                <a:sym typeface="Wingdings" panose="05000000000000000000" pitchFamily="2" charset="2"/>
              </a:rPr>
              <a:t>를 </a:t>
            </a:r>
            <a:r>
              <a:rPr lang="en-US" altLang="ko-KR" sz="1600" dirty="0" smtClean="0">
                <a:sym typeface="Wingdings" panose="05000000000000000000" pitchFamily="2" charset="2"/>
              </a:rPr>
              <a:t>0dp</a:t>
            </a:r>
            <a:r>
              <a:rPr lang="ko-KR" altLang="en-US" sz="1600" dirty="0" smtClean="0">
                <a:sym typeface="Wingdings" panose="05000000000000000000" pitchFamily="2" charset="2"/>
              </a:rPr>
              <a:t>로 하지 않으면</a:t>
            </a:r>
            <a:r>
              <a:rPr lang="en-US" altLang="ko-KR" sz="1600" dirty="0" smtClean="0">
                <a:sym typeface="Wingdings" panose="05000000000000000000" pitchFamily="2" charset="2"/>
              </a:rPr>
              <a:t>, 3:1</a:t>
            </a:r>
            <a:r>
              <a:rPr lang="ko-KR" altLang="en-US" sz="1600" dirty="0" smtClean="0">
                <a:sym typeface="Wingdings" panose="05000000000000000000" pitchFamily="2" charset="2"/>
              </a:rPr>
              <a:t>로 해야 함 </a:t>
            </a:r>
            <a:r>
              <a:rPr lang="en-US" altLang="ko-KR" sz="1600" dirty="0" smtClean="0">
                <a:sym typeface="Wingdings" panose="05000000000000000000" pitchFamily="2" charset="2"/>
              </a:rPr>
              <a:t>– </a:t>
            </a:r>
            <a:r>
              <a:rPr lang="ko-KR" altLang="en-US" sz="1600" dirty="0" smtClean="0">
                <a:sym typeface="Wingdings" panose="05000000000000000000" pitchFamily="2" charset="2"/>
              </a:rPr>
              <a:t>비율이 거꾸로 되는 경우가 있음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94" y="2235227"/>
            <a:ext cx="2476542" cy="42846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5" y="2235227"/>
            <a:ext cx="2449934" cy="42846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908" y="2235227"/>
            <a:ext cx="2486965" cy="42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5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Joy051TabbedFragment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Using Fragment and Tabbed Activity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05499" y="989111"/>
            <a:ext cx="11248113" cy="5755997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sym typeface="Wingdings" panose="05000000000000000000" pitchFamily="2" charset="2"/>
              </a:rPr>
              <a:t>Challenge: Instead of using EmptyActivity all the time, let's try to use an existing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TabbedActivity</a:t>
            </a:r>
            <a:r>
              <a:rPr lang="en-US" altLang="ko-KR" sz="1600" dirty="0" smtClean="0">
                <a:sym typeface="Wingdings" panose="05000000000000000000" pitchFamily="2" charset="2"/>
              </a:rPr>
              <a:t> and Fragment, create the following App eventually.</a:t>
            </a: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348880"/>
            <a:ext cx="2284771" cy="39081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2348880"/>
            <a:ext cx="2270551" cy="39081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772" y="2348880"/>
            <a:ext cx="2291165" cy="39081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481" y="2356004"/>
            <a:ext cx="2258234" cy="390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0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/>
              <a:t>화면에 메뉴 기능 넣기</a:t>
            </a:r>
            <a:endParaRPr lang="en-US" altLang="ko-KR" b="1" dirty="0" smtClean="0"/>
          </a:p>
          <a:p>
            <a:r>
              <a:rPr lang="en-US" altLang="ko-KR" b="1" dirty="0" smtClean="0"/>
              <a:t>Option Menu: </a:t>
            </a:r>
            <a:r>
              <a:rPr lang="ko-KR" altLang="en-US" dirty="0" smtClean="0"/>
              <a:t>시스템</a:t>
            </a:r>
            <a:r>
              <a:rPr lang="en-US" altLang="ko-KR" dirty="0" smtClean="0"/>
              <a:t>[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버튼을 눌렀을 때</a:t>
            </a:r>
            <a:r>
              <a:rPr lang="en-US" altLang="ko-KR" dirty="0"/>
              <a:t> </a:t>
            </a:r>
            <a:r>
              <a:rPr lang="ko-KR" altLang="en-US" dirty="0" smtClean="0"/>
              <a:t>나타나는 메뉴로 각 화면마다 설정할 수 있는 주요 메뉴입니다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옵션 메뉴는 </a:t>
            </a:r>
            <a:r>
              <a:rPr lang="en-US" altLang="ko-KR" dirty="0" smtClean="0"/>
              <a:t>Action Bar(</a:t>
            </a:r>
            <a:r>
              <a:rPr lang="ko-KR" altLang="en-US" dirty="0" smtClean="0"/>
              <a:t>앱의 제목이 보이는 위쪽 부분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포함되어 보이도록 만들어져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b="1" dirty="0" smtClean="0"/>
              <a:t>Context Menu: </a:t>
            </a:r>
            <a:r>
              <a:rPr lang="ko-KR" altLang="en-US" dirty="0" smtClean="0"/>
              <a:t>화면을 길게 누르면 나타나는 메뉴로 뷰에 설정하여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상황에 맞게 나타나게 할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이런 메뉴를 </a:t>
            </a:r>
            <a:r>
              <a:rPr lang="en-US" altLang="ko-KR" dirty="0" smtClean="0"/>
              <a:t>Activity</a:t>
            </a:r>
            <a:r>
              <a:rPr lang="ko-KR" altLang="en-US" dirty="0" smtClean="0"/>
              <a:t>에 추가하고 싶을 경우에는 다음 두 메소드를 </a:t>
            </a:r>
            <a:r>
              <a:rPr lang="ko-KR" altLang="en-US" dirty="0"/>
              <a:t>재</a:t>
            </a:r>
            <a:r>
              <a:rPr lang="ko-KR" altLang="en-US" dirty="0" smtClean="0"/>
              <a:t>정의하여 메뉴 아이템을 추가합니다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>
                <a:latin typeface="Consolas" panose="020B0609020204030204" pitchFamily="49" charset="0"/>
              </a:rPr>
              <a:t>public boolean </a:t>
            </a:r>
            <a:r>
              <a:rPr lang="en-US" altLang="ko-KR" dirty="0" err="1" smtClean="0">
                <a:latin typeface="Consolas" panose="020B0609020204030204" pitchFamily="49" charset="0"/>
              </a:rPr>
              <a:t>onCreateOptionMenu</a:t>
            </a:r>
            <a:r>
              <a:rPr lang="en-US" altLang="ko-KR" dirty="0" smtClean="0">
                <a:latin typeface="Consolas" panose="020B0609020204030204" pitchFamily="49" charset="0"/>
              </a:rPr>
              <a:t>(...)</a:t>
            </a:r>
          </a:p>
          <a:p>
            <a:pPr marL="457200" lvl="1" indent="0">
              <a:buNone/>
            </a:pPr>
            <a:r>
              <a:rPr lang="en-US" altLang="ko-KR" dirty="0" smtClean="0">
                <a:latin typeface="Consolas" panose="020B0609020204030204" pitchFamily="49" charset="0"/>
              </a:rPr>
              <a:t>public void </a:t>
            </a:r>
            <a:r>
              <a:rPr lang="en-US" altLang="ko-KR" dirty="0" err="1" smtClean="0">
                <a:latin typeface="Consolas" panose="020B0609020204030204" pitchFamily="49" charset="0"/>
              </a:rPr>
              <a:t>onCreateContextMenu</a:t>
            </a:r>
            <a:r>
              <a:rPr lang="en-US" altLang="ko-KR" dirty="0" smtClean="0">
                <a:latin typeface="Consolas" panose="020B0609020204030204" pitchFamily="49" charset="0"/>
              </a:rPr>
              <a:t>(...)</a:t>
            </a:r>
          </a:p>
          <a:p>
            <a:r>
              <a:rPr lang="ko-KR" altLang="en-US" dirty="0" smtClean="0"/>
              <a:t>이 때 메뉴를 추가할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부가적으로 필요한 </a:t>
            </a:r>
            <a:r>
              <a:rPr lang="en-US" altLang="ko-KR" dirty="0" err="1" smtClean="0"/>
              <a:t>MenuItem</a:t>
            </a:r>
            <a:r>
              <a:rPr lang="en-US" altLang="ko-KR" dirty="0" smtClean="0"/>
              <a:t> add(..), </a:t>
            </a:r>
            <a:r>
              <a:rPr lang="en-US" altLang="ko-KR" dirty="0" err="1" smtClean="0"/>
              <a:t>SubMenu</a:t>
            </a:r>
            <a:r>
              <a:rPr lang="en-US" altLang="ko-KR" dirty="0"/>
              <a:t> </a:t>
            </a:r>
            <a:r>
              <a:rPr lang="en-US" altLang="ko-KR" dirty="0" err="1" smtClean="0"/>
              <a:t>addSubMenu</a:t>
            </a:r>
            <a:r>
              <a:rPr lang="en-US" altLang="ko-KR" dirty="0" smtClean="0"/>
              <a:t>(...) </a:t>
            </a:r>
            <a:r>
              <a:rPr lang="ko-KR" altLang="en-US" dirty="0" err="1" smtClean="0"/>
              <a:t>메소드들이</a:t>
            </a:r>
            <a:r>
              <a:rPr lang="ko-KR" altLang="en-US" dirty="0" smtClean="0"/>
              <a:t> 제공됩니다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298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Why Fragment?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  <a:hlinkClick r:id="rId2"/>
              </a:rPr>
              <a:t>A good reference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en-US" altLang="ko-KR" dirty="0">
                <a:hlinkClick r:id="rId2"/>
              </a:rPr>
              <a:t>https://developer.android.com/guide/components/fragments?hl=ko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err="1" smtClean="0">
                <a:sym typeface="Wingdings" panose="05000000000000000000" pitchFamily="2" charset="2"/>
              </a:rPr>
              <a:t>프래그멘트의</a:t>
            </a:r>
            <a:r>
              <a:rPr lang="ko-KR" altLang="en-US" b="1" dirty="0" smtClean="0">
                <a:sym typeface="Wingdings" panose="05000000000000000000" pitchFamily="2" charset="2"/>
              </a:rPr>
              <a:t> 필요와 원리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다음 그림을 통해 이해해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태블릿이나 </a:t>
            </a:r>
            <a:r>
              <a:rPr lang="ko-KR" altLang="en-US" dirty="0" err="1" smtClean="0">
                <a:sym typeface="Wingdings" panose="05000000000000000000" pitchFamily="2" charset="2"/>
              </a:rPr>
              <a:t>폴더블이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나오기 전에는 </a:t>
            </a:r>
            <a:r>
              <a:rPr lang="ko-KR" altLang="en-US" dirty="0" smtClean="0">
                <a:sym typeface="Wingdings" panose="05000000000000000000" pitchFamily="2" charset="2"/>
              </a:rPr>
              <a:t>화면이 그리 크지 </a:t>
            </a:r>
            <a:r>
              <a:rPr lang="ko-KR" altLang="en-US" dirty="0">
                <a:sym typeface="Wingdings" panose="05000000000000000000" pitchFamily="2" charset="2"/>
              </a:rPr>
              <a:t>않았기 때문에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에서 하나의 화면만 </a:t>
            </a:r>
            <a:r>
              <a:rPr lang="ko-KR" altLang="en-US" dirty="0" smtClean="0">
                <a:sym typeface="Wingdings" panose="05000000000000000000" pitchFamily="2" charset="2"/>
              </a:rPr>
              <a:t>보여주면 충분 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하지만 큰</a:t>
            </a:r>
            <a:r>
              <a:rPr lang="ko-KR" altLang="en-US" dirty="0" smtClean="0">
                <a:sym typeface="Wingdings" panose="05000000000000000000" pitchFamily="2" charset="2"/>
              </a:rPr>
              <a:t> 화면이 나오면서 화면을 </a:t>
            </a:r>
            <a:r>
              <a:rPr lang="ko-KR" altLang="en-US" dirty="0">
                <a:sym typeface="Wingdings" panose="05000000000000000000" pitchFamily="2" charset="2"/>
              </a:rPr>
              <a:t>분할해야 할 필요성이 생겼습니다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작은 화면으로 디자인한 공간을 태블릿이나 </a:t>
            </a:r>
            <a:r>
              <a:rPr lang="ko-KR" altLang="en-US" dirty="0" err="1" smtClean="0">
                <a:sym typeface="Wingdings" panose="05000000000000000000" pitchFamily="2" charset="2"/>
              </a:rPr>
              <a:t>폴더블에서</a:t>
            </a:r>
            <a:r>
              <a:rPr lang="ko-KR" altLang="en-US" dirty="0" smtClean="0">
                <a:sym typeface="Wingdings" panose="05000000000000000000" pitchFamily="2" charset="2"/>
              </a:rPr>
              <a:t> 사용하는 것은 극히 비효율적이 되었습니다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그래서 생긴 개념이 </a:t>
            </a:r>
            <a:r>
              <a:rPr lang="en-US" altLang="ko-KR" dirty="0">
                <a:sym typeface="Wingdings" panose="05000000000000000000" pitchFamily="2" charset="2"/>
              </a:rPr>
              <a:t>Fragment </a:t>
            </a:r>
            <a:r>
              <a:rPr lang="ko-KR" altLang="en-US" dirty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/>
              <a:t>Fragment</a:t>
            </a:r>
            <a:r>
              <a:rPr lang="ko-KR" altLang="en-US" dirty="0"/>
              <a:t>는 </a:t>
            </a:r>
            <a:r>
              <a:rPr lang="en-US" altLang="ko-KR" dirty="0" smtClean="0"/>
              <a:t>Activity</a:t>
            </a:r>
            <a:r>
              <a:rPr lang="ko-KR" altLang="en-US" dirty="0"/>
              <a:t>에 안에 항상 </a:t>
            </a:r>
            <a:r>
              <a:rPr lang="ko-KR" altLang="en-US" dirty="0" smtClean="0"/>
              <a:t>포함되어 </a:t>
            </a:r>
            <a:r>
              <a:rPr lang="ko-KR" altLang="en-US" dirty="0"/>
              <a:t>있는 개념입니다</a:t>
            </a:r>
            <a:r>
              <a:rPr lang="en-US" altLang="ko-KR" dirty="0"/>
              <a:t>.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pic>
        <p:nvPicPr>
          <p:cNvPr id="1026" name="Picture 2" descr="https://developer.android.com/images/fundamentals/fragments.png?hl=k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2848192"/>
            <a:ext cx="6325292" cy="364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6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Hu053OptionMenu </a:t>
            </a:r>
            <a:r>
              <a:rPr lang="ko-KR" altLang="en-US" b="1" dirty="0" smtClean="0"/>
              <a:t>실습</a:t>
            </a:r>
            <a:r>
              <a:rPr lang="en-US" altLang="ko-KR" b="1" dirty="0" smtClean="0"/>
              <a:t>: </a:t>
            </a:r>
            <a:r>
              <a:rPr lang="en-US" altLang="ko-KR" dirty="0" smtClean="0"/>
              <a:t>Option Menu</a:t>
            </a:r>
            <a:r>
              <a:rPr lang="ko-KR" altLang="en-US" dirty="0"/>
              <a:t> </a:t>
            </a:r>
            <a:r>
              <a:rPr lang="ko-KR" altLang="en-US" dirty="0" smtClean="0"/>
              <a:t>만들고</a:t>
            </a:r>
            <a:r>
              <a:rPr lang="en-US" altLang="ko-KR" dirty="0" smtClean="0"/>
              <a:t>, Action Bar</a:t>
            </a:r>
            <a:r>
              <a:rPr lang="ko-KR" altLang="en-US" dirty="0" smtClean="0"/>
              <a:t>에 추가하는 실습을 합니다</a:t>
            </a:r>
            <a:r>
              <a:rPr lang="en-US" altLang="ko-KR" dirty="0" smtClean="0"/>
              <a:t>. </a:t>
            </a:r>
          </a:p>
          <a:p>
            <a:r>
              <a:rPr lang="en-US" altLang="ko-KR" b="1" dirty="0" smtClean="0"/>
              <a:t>Step 1: </a:t>
            </a:r>
            <a:r>
              <a:rPr lang="ko-KR" altLang="en-US" dirty="0"/>
              <a:t>새로 프로젝트를 </a:t>
            </a:r>
            <a:r>
              <a:rPr lang="en-US" altLang="ko-KR" dirty="0"/>
              <a:t>Empty </a:t>
            </a:r>
            <a:r>
              <a:rPr lang="en-US" altLang="ko-KR" dirty="0" smtClean="0"/>
              <a:t>Activity</a:t>
            </a:r>
            <a:r>
              <a:rPr lang="ko-KR" altLang="en-US" dirty="0" smtClean="0"/>
              <a:t>로 시작하고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프로젝트 이름을 </a:t>
            </a:r>
            <a:r>
              <a:rPr lang="en-US" altLang="ko-KR" dirty="0" smtClean="0"/>
              <a:t>Joy053OptionMenu, </a:t>
            </a:r>
            <a:r>
              <a:rPr lang="ko-KR" altLang="en-US" dirty="0" smtClean="0"/>
              <a:t>패키지 이름을 </a:t>
            </a:r>
            <a:r>
              <a:rPr lang="en-US" altLang="ko-KR" dirty="0" smtClean="0"/>
              <a:t>menu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 </a:t>
            </a:r>
          </a:p>
          <a:p>
            <a:pPr lvl="1"/>
            <a:r>
              <a:rPr lang="en-US" altLang="ko-KR" dirty="0" smtClean="0"/>
              <a:t>/app/res </a:t>
            </a:r>
            <a:r>
              <a:rPr lang="ko-KR" altLang="en-US" dirty="0" smtClean="0"/>
              <a:t>폴더 안에 </a:t>
            </a:r>
            <a:r>
              <a:rPr lang="en-US" altLang="ko-KR" dirty="0" smtClean="0"/>
              <a:t>menu </a:t>
            </a:r>
            <a:r>
              <a:rPr lang="ko-KR" altLang="en-US" dirty="0" smtClean="0"/>
              <a:t>폴더를 추가하는데</a:t>
            </a:r>
            <a:r>
              <a:rPr lang="en-US" altLang="ko-KR" dirty="0" smtClean="0"/>
              <a:t>, /app/res </a:t>
            </a:r>
            <a:r>
              <a:rPr lang="ko-KR" altLang="en-US" dirty="0" smtClean="0"/>
              <a:t>폴더 위에서 우클릭하여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Directory </a:t>
            </a:r>
            <a:r>
              <a:rPr lang="ko-KR" altLang="en-US" dirty="0" smtClean="0">
                <a:sym typeface="Wingdings" panose="05000000000000000000" pitchFamily="2" charset="2"/>
              </a:rPr>
              <a:t>선택하고</a:t>
            </a:r>
            <a:r>
              <a:rPr lang="en-US" altLang="ko-KR" dirty="0" smtClean="0">
                <a:sym typeface="Wingdings" panose="05000000000000000000" pitchFamily="2" charset="2"/>
              </a:rPr>
              <a:t>, menu</a:t>
            </a:r>
            <a:r>
              <a:rPr lang="ko-KR" altLang="en-US" dirty="0" smtClean="0">
                <a:sym typeface="Wingdings" panose="05000000000000000000" pitchFamily="2" charset="2"/>
              </a:rPr>
              <a:t>를 입력하면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/app/res/menu </a:t>
            </a:r>
            <a:r>
              <a:rPr lang="ko-KR" altLang="en-US" dirty="0" smtClean="0">
                <a:sym typeface="Wingdings" panose="05000000000000000000" pitchFamily="2" charset="2"/>
              </a:rPr>
              <a:t>폴더 위에서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New  Menu resource file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파일 이름을 </a:t>
            </a:r>
            <a:r>
              <a:rPr lang="en-US" altLang="ko-KR" dirty="0" err="1" smtClean="0">
                <a:sym typeface="Wingdings" panose="05000000000000000000" pitchFamily="2" charset="2"/>
              </a:rPr>
              <a:t>menu_main</a:t>
            </a:r>
            <a:r>
              <a:rPr lang="ko-KR" altLang="en-US" dirty="0" smtClean="0">
                <a:sym typeface="Wingdings" panose="05000000000000000000" pitchFamily="2" charset="2"/>
              </a:rPr>
              <a:t>을 입력하고</a:t>
            </a:r>
            <a:r>
              <a:rPr lang="en-US" altLang="ko-KR" dirty="0" smtClean="0">
                <a:sym typeface="Wingdings" panose="05000000000000000000" pitchFamily="2" charset="2"/>
              </a:rPr>
              <a:t>, [OK]</a:t>
            </a:r>
            <a:r>
              <a:rPr lang="ko-KR" altLang="en-US" dirty="0" smtClean="0">
                <a:sym typeface="Wingdings" panose="05000000000000000000" pitchFamily="2" charset="2"/>
              </a:rPr>
              <a:t>하면 </a:t>
            </a:r>
            <a:r>
              <a:rPr lang="en-US" altLang="ko-KR" dirty="0" smtClean="0">
                <a:sym typeface="Wingdings" panose="05000000000000000000" pitchFamily="2" charset="2"/>
              </a:rPr>
              <a:t>menu/menu_main.xml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만들어 집니다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/app/res/drawable </a:t>
            </a:r>
            <a:r>
              <a:rPr lang="ko-KR" altLang="en-US" dirty="0" smtClean="0">
                <a:sym typeface="Wingdings" panose="05000000000000000000" pitchFamily="2" charset="2"/>
              </a:rPr>
              <a:t>폴더에 세 개의 이미지 파일</a:t>
            </a:r>
            <a:r>
              <a:rPr lang="en-US" altLang="ko-KR" dirty="0" smtClean="0">
                <a:sym typeface="Wingdings" panose="05000000000000000000" pitchFamily="2" charset="2"/>
              </a:rPr>
              <a:t>(menu_refresh.png, menu_search.png, menu_settings.png)</a:t>
            </a:r>
            <a:r>
              <a:rPr lang="ko-KR" altLang="en-US" dirty="0" smtClean="0">
                <a:sym typeface="Wingdings" panose="05000000000000000000" pitchFamily="2" charset="2"/>
              </a:rPr>
              <a:t>파일을 복사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err="1" smtClean="0">
                <a:sym typeface="Wingdings" panose="05000000000000000000" pitchFamily="2" charset="2"/>
              </a:rPr>
              <a:t>붙여넣기를</a:t>
            </a:r>
            <a:r>
              <a:rPr lang="ko-KR" altLang="en-US" dirty="0" smtClean="0">
                <a:sym typeface="Wingdings" panose="05000000000000000000" pitchFamily="2" charset="2"/>
              </a:rPr>
              <a:t>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/app/res/menu/menu_main.xml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세 개의 메뉴에 대하여 각각 </a:t>
            </a:r>
            <a:r>
              <a:rPr lang="en-US" altLang="ko-KR" dirty="0" smtClean="0">
                <a:sym typeface="Wingdings" panose="05000000000000000000" pitchFamily="2" charset="2"/>
              </a:rPr>
              <a:t>&lt;item&gt; tag</a:t>
            </a:r>
            <a:r>
              <a:rPr lang="ko-KR" altLang="en-US" dirty="0" smtClean="0">
                <a:sym typeface="Wingdings" panose="05000000000000000000" pitchFamily="2" charset="2"/>
              </a:rPr>
              <a:t>를 입력해야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때 파일 위쪽에 있는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&lt;menu&gt; tag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err="1" smtClean="0">
                <a:sym typeface="Wingdings" panose="05000000000000000000" pitchFamily="2" charset="2"/>
              </a:rPr>
              <a:t>xmlns:app</a:t>
            </a:r>
            <a:r>
              <a:rPr lang="en-US" altLang="ko-KR" dirty="0" smtClean="0">
                <a:sym typeface="Wingdings" panose="05000000000000000000" pitchFamily="2" charset="2"/>
              </a:rPr>
              <a:t>="...." </a:t>
            </a:r>
            <a:r>
              <a:rPr lang="ko-KR" altLang="en-US" dirty="0" smtClean="0">
                <a:sym typeface="Wingdings" panose="05000000000000000000" pitchFamily="2" charset="2"/>
              </a:rPr>
              <a:t>도 추가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672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Hu053OptionMenu </a:t>
            </a:r>
            <a:r>
              <a:rPr lang="ko-KR" altLang="en-US" b="1" dirty="0" smtClean="0"/>
              <a:t>실습</a:t>
            </a:r>
            <a:r>
              <a:rPr lang="en-US" altLang="ko-KR" b="1" dirty="0" smtClean="0"/>
              <a:t>: </a:t>
            </a:r>
            <a:r>
              <a:rPr lang="en-US" altLang="ko-KR" dirty="0" smtClean="0"/>
              <a:t>Option Menu</a:t>
            </a:r>
            <a:r>
              <a:rPr lang="ko-KR" altLang="en-US" dirty="0"/>
              <a:t> </a:t>
            </a:r>
            <a:r>
              <a:rPr lang="ko-KR" altLang="en-US" dirty="0" smtClean="0"/>
              <a:t>만들고</a:t>
            </a:r>
            <a:r>
              <a:rPr lang="en-US" altLang="ko-KR" dirty="0" smtClean="0"/>
              <a:t>, Action Bar</a:t>
            </a:r>
            <a:r>
              <a:rPr lang="ko-KR" altLang="en-US" dirty="0" smtClean="0"/>
              <a:t>에 추가하는 실습을 합니다</a:t>
            </a:r>
            <a:r>
              <a:rPr lang="en-US" altLang="ko-KR" dirty="0" smtClean="0"/>
              <a:t>. </a:t>
            </a:r>
          </a:p>
          <a:p>
            <a:r>
              <a:rPr lang="en-US" altLang="ko-KR" b="1" dirty="0" smtClean="0"/>
              <a:t>Step 1: </a:t>
            </a:r>
            <a:r>
              <a:rPr lang="ko-KR" altLang="en-US" dirty="0"/>
              <a:t>새로 프로젝트를 </a:t>
            </a:r>
            <a:r>
              <a:rPr lang="en-US" altLang="ko-KR" dirty="0"/>
              <a:t>Empty </a:t>
            </a:r>
            <a:r>
              <a:rPr lang="en-US" altLang="ko-KR" dirty="0" smtClean="0"/>
              <a:t>Activity</a:t>
            </a:r>
            <a:r>
              <a:rPr lang="ko-KR" altLang="en-US" dirty="0" smtClean="0"/>
              <a:t>로 시작하고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프로젝트 이름을 </a:t>
            </a:r>
            <a:r>
              <a:rPr lang="en-US" altLang="ko-KR" b="1" dirty="0" smtClean="0"/>
              <a:t>Hu053OptionMenu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패키지 이름을 </a:t>
            </a:r>
            <a:r>
              <a:rPr lang="en-US" altLang="ko-KR" b="1" dirty="0" smtClean="0"/>
              <a:t>menu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 </a:t>
            </a:r>
          </a:p>
          <a:p>
            <a:pPr lvl="1"/>
            <a:r>
              <a:rPr lang="en-US" altLang="ko-KR" dirty="0" smtClean="0"/>
              <a:t>/app/res </a:t>
            </a:r>
            <a:r>
              <a:rPr lang="ko-KR" altLang="en-US" dirty="0" smtClean="0"/>
              <a:t>폴더 안에 </a:t>
            </a:r>
            <a:r>
              <a:rPr lang="en-US" altLang="ko-KR" dirty="0" smtClean="0"/>
              <a:t>menu </a:t>
            </a:r>
            <a:r>
              <a:rPr lang="ko-KR" altLang="en-US" dirty="0" smtClean="0"/>
              <a:t>폴더를 추가하는데</a:t>
            </a:r>
            <a:r>
              <a:rPr lang="en-US" altLang="ko-KR" dirty="0" smtClean="0"/>
              <a:t>, /app/res </a:t>
            </a:r>
            <a:r>
              <a:rPr lang="ko-KR" altLang="en-US" dirty="0" smtClean="0"/>
              <a:t>폴더 위에서 우클릭하여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Directory </a:t>
            </a:r>
            <a:r>
              <a:rPr lang="ko-KR" altLang="en-US" dirty="0" smtClean="0">
                <a:sym typeface="Wingdings" panose="05000000000000000000" pitchFamily="2" charset="2"/>
              </a:rPr>
              <a:t>선택하고</a:t>
            </a:r>
            <a:r>
              <a:rPr lang="en-US" altLang="ko-KR" dirty="0" smtClean="0">
                <a:sym typeface="Wingdings" panose="05000000000000000000" pitchFamily="2" charset="2"/>
              </a:rPr>
              <a:t>, menu</a:t>
            </a:r>
            <a:r>
              <a:rPr lang="ko-KR" altLang="en-US" dirty="0" smtClean="0">
                <a:sym typeface="Wingdings" panose="05000000000000000000" pitchFamily="2" charset="2"/>
              </a:rPr>
              <a:t>를 입력하면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/app/res/menu </a:t>
            </a:r>
            <a:r>
              <a:rPr lang="ko-KR" altLang="en-US" dirty="0" smtClean="0">
                <a:sym typeface="Wingdings" panose="05000000000000000000" pitchFamily="2" charset="2"/>
              </a:rPr>
              <a:t>폴더 위에서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New  Menu resource file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파일 이름을 </a:t>
            </a:r>
            <a:r>
              <a:rPr lang="en-US" altLang="ko-KR" dirty="0" err="1" smtClean="0">
                <a:sym typeface="Wingdings" panose="05000000000000000000" pitchFamily="2" charset="2"/>
              </a:rPr>
              <a:t>menu_main</a:t>
            </a:r>
            <a:r>
              <a:rPr lang="ko-KR" altLang="en-US" dirty="0" smtClean="0">
                <a:sym typeface="Wingdings" panose="05000000000000000000" pitchFamily="2" charset="2"/>
              </a:rPr>
              <a:t>을 입력하고</a:t>
            </a:r>
            <a:r>
              <a:rPr lang="en-US" altLang="ko-KR" dirty="0" smtClean="0">
                <a:sym typeface="Wingdings" panose="05000000000000000000" pitchFamily="2" charset="2"/>
              </a:rPr>
              <a:t>, [OK]</a:t>
            </a:r>
            <a:r>
              <a:rPr lang="ko-KR" altLang="en-US" dirty="0" smtClean="0">
                <a:sym typeface="Wingdings" panose="05000000000000000000" pitchFamily="2" charset="2"/>
              </a:rPr>
              <a:t>하면 </a:t>
            </a:r>
            <a:r>
              <a:rPr lang="en-US" altLang="ko-KR" dirty="0" smtClean="0">
                <a:sym typeface="Wingdings" panose="05000000000000000000" pitchFamily="2" charset="2"/>
              </a:rPr>
              <a:t>menu/menu_main.xml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만들어 집니다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/app/res/drawable </a:t>
            </a:r>
            <a:r>
              <a:rPr lang="ko-KR" altLang="en-US" dirty="0" smtClean="0">
                <a:sym typeface="Wingdings" panose="05000000000000000000" pitchFamily="2" charset="2"/>
              </a:rPr>
              <a:t>폴더에 세 개의 이미지 파일</a:t>
            </a:r>
            <a:r>
              <a:rPr lang="en-US" altLang="ko-KR" dirty="0" smtClean="0">
                <a:sym typeface="Wingdings" panose="05000000000000000000" pitchFamily="2" charset="2"/>
              </a:rPr>
              <a:t>(menu_refresh.png, menu_search.png, menu_settings.png)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복사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err="1" smtClean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Step 2: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/app/res/menu/menu_main.xml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세 개의 메뉴에 대하여 각각 </a:t>
            </a:r>
            <a:r>
              <a:rPr lang="en-US" altLang="ko-KR" dirty="0" smtClean="0">
                <a:sym typeface="Wingdings" panose="05000000000000000000" pitchFamily="2" charset="2"/>
              </a:rPr>
              <a:t>&lt;item&gt; tag</a:t>
            </a:r>
            <a:r>
              <a:rPr lang="ko-KR" altLang="en-US" dirty="0" smtClean="0">
                <a:sym typeface="Wingdings" panose="05000000000000000000" pitchFamily="2" charset="2"/>
              </a:rPr>
              <a:t>를 입력해야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때 파일 위쪽에 있는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&lt;menu&gt; tag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err="1" smtClean="0">
                <a:sym typeface="Wingdings" panose="05000000000000000000" pitchFamily="2" charset="2"/>
              </a:rPr>
              <a:t>xmlns:app</a:t>
            </a:r>
            <a:r>
              <a:rPr lang="en-US" altLang="ko-KR" dirty="0" smtClean="0">
                <a:sym typeface="Wingdings" panose="05000000000000000000" pitchFamily="2" charset="2"/>
              </a:rPr>
              <a:t>="...." </a:t>
            </a:r>
            <a:r>
              <a:rPr lang="ko-KR" altLang="en-US" dirty="0" smtClean="0">
                <a:sym typeface="Wingdings" panose="05000000000000000000" pitchFamily="2" charset="2"/>
              </a:rPr>
              <a:t>도 추가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복사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err="1" smtClean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하기보다는 </a:t>
            </a:r>
            <a:r>
              <a:rPr lang="en-US" altLang="ko-KR" dirty="0" smtClean="0">
                <a:sym typeface="Wingdings" panose="05000000000000000000" pitchFamily="2" charset="2"/>
              </a:rPr>
              <a:t>autocomplete</a:t>
            </a:r>
            <a:r>
              <a:rPr lang="ko-KR" altLang="en-US" dirty="0" smtClean="0">
                <a:sym typeface="Wingdings" panose="05000000000000000000" pitchFamily="2" charset="2"/>
              </a:rPr>
              <a:t>를 경험해보며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직접 </a:t>
            </a:r>
            <a:r>
              <a:rPr lang="ko-KR" altLang="en-US" dirty="0" smtClean="0">
                <a:sym typeface="Wingdings" panose="05000000000000000000" pitchFamily="2" charset="2"/>
              </a:rPr>
              <a:t>손코딩해보는 것이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979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2 </a:t>
            </a:r>
            <a:r>
              <a:rPr lang="ko-KR" altLang="en-US" b="1" dirty="0" smtClean="0"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en-US" altLang="ko-KR" b="1" dirty="0" smtClean="0"/>
              <a:t>menu_main.xml </a:t>
            </a:r>
            <a:r>
              <a:rPr lang="ko-KR" altLang="en-US" b="1" dirty="0" smtClean="0"/>
              <a:t>수정하기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196752"/>
            <a:ext cx="7546293" cy="53231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7968" y="2863118"/>
            <a:ext cx="4060727" cy="523220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alwasys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외에도 다양한 옵션이 </a:t>
            </a:r>
            <a:r>
              <a:rPr lang="ko-KR" altLang="en-US" sz="1400" dirty="0"/>
              <a:t>있습니다</a:t>
            </a:r>
            <a:r>
              <a:rPr lang="en-US" altLang="ko-KR" sz="1400" dirty="0"/>
              <a:t>. </a:t>
            </a:r>
            <a:endParaRPr lang="ko-KR" altLang="en-US" sz="1400" dirty="0"/>
          </a:p>
          <a:p>
            <a:r>
              <a:rPr lang="en-US" altLang="ko-KR" sz="1400" dirty="0" smtClean="0"/>
              <a:t>never, </a:t>
            </a:r>
            <a:r>
              <a:rPr lang="en-US" altLang="ko-KR" sz="1400" dirty="0" err="1" smtClean="0"/>
              <a:t>ifRoom</a:t>
            </a:r>
            <a:r>
              <a:rPr lang="en-US" altLang="ko-KR" sz="1400" dirty="0" smtClean="0"/>
              <a:t>, with Text, </a:t>
            </a:r>
            <a:r>
              <a:rPr lang="en-US" altLang="ko-KR" sz="1400" dirty="0" err="1" smtClean="0"/>
              <a:t>collapseActionView</a:t>
            </a:r>
            <a:endParaRPr lang="ko-KR" altLang="en-US" sz="1400" dirty="0"/>
          </a:p>
        </p:txBody>
      </p:sp>
      <p:cxnSp>
        <p:nvCxnSpPr>
          <p:cNvPr id="9" name="직선 화살표 연결선 8"/>
          <p:cNvCxnSpPr>
            <a:stCxn id="7" idx="1"/>
          </p:cNvCxnSpPr>
          <p:nvPr/>
        </p:nvCxnSpPr>
        <p:spPr>
          <a:xfrm flipH="1">
            <a:off x="5159896" y="3124728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20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Hu053OptionMenu </a:t>
            </a:r>
            <a:r>
              <a:rPr lang="ko-KR" altLang="en-US" b="1" dirty="0" smtClean="0"/>
              <a:t>실습</a:t>
            </a:r>
            <a:r>
              <a:rPr lang="en-US" altLang="ko-KR" b="1" dirty="0" smtClean="0"/>
              <a:t>: </a:t>
            </a:r>
            <a:r>
              <a:rPr lang="en-US" altLang="ko-KR" b="1" dirty="0"/>
              <a:t>menu_main.xml </a:t>
            </a:r>
            <a:r>
              <a:rPr lang="ko-KR" altLang="en-US" b="1" dirty="0"/>
              <a:t>수정하기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1274470"/>
            <a:ext cx="11089234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&lt;menu xmlns:android="http://schemas.android.com/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b="1" dirty="0" err="1">
                <a:latin typeface="Consolas" panose="020B0609020204030204" pitchFamily="49" charset="0"/>
              </a:rPr>
              <a:t>xmlns:app</a:t>
            </a:r>
            <a:r>
              <a:rPr lang="en-US" altLang="ko-KR" sz="1600" b="1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600" b="1" dirty="0" err="1">
                <a:latin typeface="Consolas" panose="020B0609020204030204" pitchFamily="49" charset="0"/>
              </a:rPr>
              <a:t>apk</a:t>
            </a:r>
            <a:r>
              <a:rPr lang="en-US" altLang="ko-KR" sz="1600" b="1" dirty="0">
                <a:latin typeface="Consolas" panose="020B0609020204030204" pitchFamily="49" charset="0"/>
              </a:rPr>
              <a:t>/res-auto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"&gt;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&lt;item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600" dirty="0" err="1">
                <a:latin typeface="Consolas" panose="020B0609020204030204" pitchFamily="49" charset="0"/>
              </a:rPr>
              <a:t>menu_refresh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android:icon</a:t>
            </a:r>
            <a:r>
              <a:rPr lang="en-US" altLang="ko-KR" sz="1600" dirty="0">
                <a:latin typeface="Consolas" panose="020B0609020204030204" pitchFamily="49" charset="0"/>
              </a:rPr>
              <a:t>="@drawable/</a:t>
            </a:r>
            <a:r>
              <a:rPr lang="en-US" altLang="ko-KR" sz="1600" dirty="0" err="1">
                <a:latin typeface="Consolas" panose="020B0609020204030204" pitchFamily="49" charset="0"/>
              </a:rPr>
              <a:t>menu_refresh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android:title</a:t>
            </a:r>
            <a:r>
              <a:rPr lang="en-US" altLang="ko-KR" sz="1600" dirty="0" smtClean="0">
                <a:latin typeface="Consolas" panose="020B0609020204030204" pitchFamily="49" charset="0"/>
              </a:rPr>
              <a:t>="refresh"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app:showAsAction</a:t>
            </a:r>
            <a:r>
              <a:rPr lang="en-US" altLang="ko-KR" sz="1600" dirty="0">
                <a:latin typeface="Consolas" panose="020B0609020204030204" pitchFamily="49" charset="0"/>
              </a:rPr>
              <a:t>="always" /&gt;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&lt;item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600" dirty="0" err="1">
                <a:latin typeface="Consolas" panose="020B0609020204030204" pitchFamily="49" charset="0"/>
              </a:rPr>
              <a:t>menu_search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android:icon</a:t>
            </a:r>
            <a:r>
              <a:rPr lang="en-US" altLang="ko-KR" sz="1600" dirty="0">
                <a:latin typeface="Consolas" panose="020B0609020204030204" pitchFamily="49" charset="0"/>
              </a:rPr>
              <a:t>="@drawable/</a:t>
            </a:r>
            <a:r>
              <a:rPr lang="en-US" altLang="ko-KR" sz="1600" dirty="0" err="1">
                <a:latin typeface="Consolas" panose="020B0609020204030204" pitchFamily="49" charset="0"/>
              </a:rPr>
              <a:t>menu_search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android:title</a:t>
            </a:r>
            <a:r>
              <a:rPr lang="en-US" altLang="ko-KR" sz="1600" dirty="0" smtClean="0">
                <a:latin typeface="Consolas" panose="020B0609020204030204" pitchFamily="49" charset="0"/>
              </a:rPr>
              <a:t>="search"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app:showAsAction</a:t>
            </a:r>
            <a:r>
              <a:rPr lang="en-US" altLang="ko-KR" sz="1600" dirty="0">
                <a:latin typeface="Consolas" panose="020B0609020204030204" pitchFamily="49" charset="0"/>
              </a:rPr>
              <a:t>="always" /&gt;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&lt;item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600" dirty="0" err="1">
                <a:latin typeface="Consolas" panose="020B0609020204030204" pitchFamily="49" charset="0"/>
              </a:rPr>
              <a:t>menu_settings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android:icon</a:t>
            </a:r>
            <a:r>
              <a:rPr lang="en-US" altLang="ko-KR" sz="1600" dirty="0">
                <a:latin typeface="Consolas" panose="020B0609020204030204" pitchFamily="49" charset="0"/>
              </a:rPr>
              <a:t>="@drawable/</a:t>
            </a:r>
            <a:r>
              <a:rPr lang="en-US" altLang="ko-KR" sz="1600" dirty="0" err="1">
                <a:latin typeface="Consolas" panose="020B0609020204030204" pitchFamily="49" charset="0"/>
              </a:rPr>
              <a:t>menu_settings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android:title</a:t>
            </a:r>
            <a:r>
              <a:rPr lang="en-US" altLang="ko-KR" sz="1600" dirty="0" smtClean="0">
                <a:latin typeface="Consolas" panose="020B0609020204030204" pitchFamily="49" charset="0"/>
              </a:rPr>
              <a:t>="settings"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app:showAsAction</a:t>
            </a:r>
            <a:r>
              <a:rPr lang="en-US" altLang="ko-KR" sz="1600" dirty="0">
                <a:latin typeface="Consolas" panose="020B0609020204030204" pitchFamily="49" charset="0"/>
              </a:rPr>
              <a:t>="always" /&gt;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&lt;/menu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07968" y="2863118"/>
            <a:ext cx="4060727" cy="523220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alwasys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외에도 다양한 옵션이 </a:t>
            </a:r>
            <a:r>
              <a:rPr lang="ko-KR" altLang="en-US" sz="1400" dirty="0"/>
              <a:t>있습니다</a:t>
            </a:r>
            <a:r>
              <a:rPr lang="en-US" altLang="ko-KR" sz="1400" dirty="0"/>
              <a:t>. </a:t>
            </a:r>
            <a:endParaRPr lang="ko-KR" altLang="en-US" sz="1400" dirty="0"/>
          </a:p>
          <a:p>
            <a:r>
              <a:rPr lang="en-US" altLang="ko-KR" sz="1400" dirty="0" smtClean="0"/>
              <a:t>never, </a:t>
            </a:r>
            <a:r>
              <a:rPr lang="en-US" altLang="ko-KR" sz="1400" dirty="0" err="1" smtClean="0"/>
              <a:t>ifRoom</a:t>
            </a:r>
            <a:r>
              <a:rPr lang="en-US" altLang="ko-KR" sz="1400" dirty="0" smtClean="0"/>
              <a:t>, with Text, </a:t>
            </a:r>
            <a:r>
              <a:rPr lang="en-US" altLang="ko-KR" sz="1400" dirty="0" err="1" smtClean="0"/>
              <a:t>collapseActionView</a:t>
            </a:r>
            <a:endParaRPr lang="ko-KR" altLang="en-US" sz="1400" dirty="0"/>
          </a:p>
        </p:txBody>
      </p:sp>
      <p:cxnSp>
        <p:nvCxnSpPr>
          <p:cNvPr id="7" name="직선 화살표 연결선 6"/>
          <p:cNvCxnSpPr>
            <a:stCxn id="6" idx="1"/>
          </p:cNvCxnSpPr>
          <p:nvPr/>
        </p:nvCxnSpPr>
        <p:spPr>
          <a:xfrm flipH="1">
            <a:off x="5159896" y="3124728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96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Step </a:t>
            </a:r>
            <a:r>
              <a:rPr lang="en-US" altLang="ko-KR" b="1" dirty="0"/>
              <a:t>3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지금까지 만든 </a:t>
            </a:r>
            <a:r>
              <a:rPr lang="en-US" altLang="ko-KR" dirty="0" smtClean="0"/>
              <a:t>menu</a:t>
            </a:r>
            <a:r>
              <a:rPr lang="ko-KR" altLang="en-US" dirty="0" smtClean="0"/>
              <a:t>를 화면에 추가하는 작업을 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menu</a:t>
            </a:r>
            <a:r>
              <a:rPr lang="ko-KR" altLang="en-US" dirty="0" smtClean="0">
                <a:sym typeface="Wingdings" panose="05000000000000000000" pitchFamily="2" charset="2"/>
              </a:rPr>
              <a:t>를 어느 때 혹은 어디에서 추가하면 좋을까요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앱을 시작할 때입니다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앱을 시작하면서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메뉴를 만들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만든 메뉴로 추가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대체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확장하는 경우이니까 </a:t>
            </a:r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메뉴를 만드는 과정의 일부를 재정의</a:t>
            </a:r>
            <a:r>
              <a:rPr lang="en-US" altLang="ko-KR" dirty="0" smtClean="0">
                <a:sym typeface="Wingdings" panose="05000000000000000000" pitchFamily="2" charset="2"/>
              </a:rPr>
              <a:t>(Override)</a:t>
            </a:r>
            <a:r>
              <a:rPr lang="ko-KR" altLang="en-US" dirty="0" smtClean="0">
                <a:sym typeface="Wingdings" panose="05000000000000000000" pitchFamily="2" charset="2"/>
              </a:rPr>
              <a:t>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나머지는 </a:t>
            </a:r>
            <a:r>
              <a:rPr lang="ko-KR" altLang="en-US" dirty="0" err="1" smtClean="0">
                <a:sym typeface="Wingdings" panose="05000000000000000000" pitchFamily="2" charset="2"/>
              </a:rPr>
              <a:t>안스에</a:t>
            </a:r>
            <a:r>
              <a:rPr lang="ko-KR" altLang="en-US" dirty="0" smtClean="0">
                <a:sym typeface="Wingdings" panose="05000000000000000000" pitchFamily="2" charset="2"/>
              </a:rPr>
              <a:t> 맡기면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메뉴를 만들 때 사용하는 </a:t>
            </a:r>
            <a:r>
              <a:rPr lang="en-US" altLang="ko-KR" dirty="0" err="1" smtClean="0">
                <a:sym typeface="Wingdings" panose="05000000000000000000" pitchFamily="2" charset="2"/>
              </a:rPr>
              <a:t>onCreateOptionsMenu</a:t>
            </a:r>
            <a:r>
              <a:rPr lang="en-US" altLang="ko-KR" dirty="0" smtClean="0">
                <a:sym typeface="Wingdings" panose="05000000000000000000" pitchFamily="2" charset="2"/>
              </a:rPr>
              <a:t>(), </a:t>
            </a:r>
            <a:r>
              <a:rPr lang="en-US" altLang="ko-KR" dirty="0" err="1" smtClean="0">
                <a:sym typeface="Wingdings" panose="05000000000000000000" pitchFamily="2" charset="2"/>
              </a:rPr>
              <a:t>onOptionsItemSelected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같은 메소드를 </a:t>
            </a:r>
            <a:r>
              <a:rPr lang="en-US" altLang="ko-KR" dirty="0">
                <a:sym typeface="Wingdings" panose="05000000000000000000" pitchFamily="2" charset="2"/>
              </a:rPr>
              <a:t>MainActivity.java 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ko-KR" altLang="en-US" dirty="0" smtClean="0">
                <a:sym typeface="Wingdings" panose="05000000000000000000" pitchFamily="2" charset="2"/>
              </a:rPr>
              <a:t>재정의해서 기존의 디폴트 메뉴에 우리가 만든 </a:t>
            </a:r>
            <a:r>
              <a:rPr lang="en-US" altLang="ko-KR" dirty="0" smtClean="0">
                <a:sym typeface="Wingdings" panose="05000000000000000000" pitchFamily="2" charset="2"/>
              </a:rPr>
              <a:t>menu item</a:t>
            </a:r>
            <a:r>
              <a:rPr lang="ko-KR" altLang="en-US" dirty="0" smtClean="0">
                <a:sym typeface="Wingdings" panose="05000000000000000000" pitchFamily="2" charset="2"/>
              </a:rPr>
              <a:t>들을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Step 4: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파일을 열고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 이름 위에서 혹은 내부에서 우클릭하여 나오는 팝업 메뉴에서 </a:t>
            </a:r>
            <a:r>
              <a:rPr lang="en-US" altLang="ko-KR" dirty="0" smtClean="0">
                <a:sym typeface="Wingdings" panose="05000000000000000000" pitchFamily="2" charset="2"/>
              </a:rPr>
              <a:t>Generate ...  Override Methods ...]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메뉴를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onCreateOptionsMenu</a:t>
            </a:r>
            <a:r>
              <a:rPr lang="en-US" altLang="ko-KR" dirty="0">
                <a:sym typeface="Wingdings" panose="05000000000000000000" pitchFamily="2" charset="2"/>
              </a:rPr>
              <a:t>(), </a:t>
            </a:r>
            <a:r>
              <a:rPr lang="en-US" altLang="ko-KR" dirty="0" err="1">
                <a:sym typeface="Wingdings" panose="05000000000000000000" pitchFamily="2" charset="2"/>
              </a:rPr>
              <a:t>onOptionsItemSelected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두 메소드를 선택하고 </a:t>
            </a:r>
            <a:r>
              <a:rPr lang="en-US" altLang="ko-KR" dirty="0" smtClean="0">
                <a:sym typeface="Wingdings" panose="05000000000000000000" pitchFamily="2" charset="2"/>
              </a:rPr>
              <a:t>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onCreateOptionsMenu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에서는 단지 </a:t>
            </a:r>
            <a:r>
              <a:rPr lang="en-US" altLang="ko-KR" dirty="0" smtClean="0">
                <a:sym typeface="Wingdings" panose="05000000000000000000" pitchFamily="2" charset="2"/>
              </a:rPr>
              <a:t>menu_main.xml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</a:t>
            </a:r>
            <a:r>
              <a:rPr lang="en-US" altLang="ko-KR" dirty="0" smtClean="0">
                <a:sym typeface="Wingdings" panose="05000000000000000000" pitchFamily="2" charset="2"/>
              </a:rPr>
              <a:t>inflation</a:t>
            </a:r>
            <a:r>
              <a:rPr lang="ko-KR" altLang="en-US" dirty="0" smtClean="0">
                <a:sym typeface="Wingdings" panose="05000000000000000000" pitchFamily="2" charset="2"/>
              </a:rPr>
              <a:t>하는 작업을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onOptionsItemSelected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에서는 어떤 메뉴 아이템이 선택되었는지 알려줍니다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다음 페이지를 참고하십시오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6152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Hu053OptionMenu </a:t>
            </a:r>
            <a:r>
              <a:rPr lang="ko-KR" altLang="en-US" b="1" dirty="0" smtClean="0"/>
              <a:t>실습</a:t>
            </a:r>
            <a:r>
              <a:rPr lang="en-US" altLang="ko-KR" b="1" dirty="0" smtClean="0"/>
              <a:t>: MainActivity.java </a:t>
            </a:r>
            <a:r>
              <a:rPr lang="ko-KR" altLang="en-US" b="1" dirty="0" smtClean="0"/>
              <a:t>수정하여 </a:t>
            </a:r>
            <a:r>
              <a:rPr lang="en-US" altLang="ko-KR" b="1" dirty="0" smtClean="0"/>
              <a:t>Option Menu </a:t>
            </a:r>
            <a:r>
              <a:rPr lang="ko-KR" altLang="en-US" b="1" dirty="0" smtClean="0"/>
              <a:t>추가하기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0683" y="1159876"/>
            <a:ext cx="11089234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latin typeface="Consolas" panose="020B0609020204030204" pitchFamily="49" charset="0"/>
              </a:rPr>
              <a:t>public boolean </a:t>
            </a:r>
            <a:r>
              <a:rPr lang="en-US" altLang="ko-KR" sz="1400" b="1" dirty="0" err="1">
                <a:latin typeface="Consolas" panose="020B0609020204030204" pitchFamily="49" charset="0"/>
              </a:rPr>
              <a:t>onCreateOptionsMenu</a:t>
            </a:r>
            <a:r>
              <a:rPr lang="en-US" altLang="ko-KR" sz="1400" b="1" dirty="0">
                <a:latin typeface="Consolas" panose="020B0609020204030204" pitchFamily="49" charset="0"/>
              </a:rPr>
              <a:t>(Menu menu) </a:t>
            </a:r>
            <a:r>
              <a:rPr lang="en-US" altLang="ko-KR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getMenuInflater</a:t>
            </a:r>
            <a:r>
              <a:rPr lang="en-US" altLang="ko-KR" sz="1400" dirty="0">
                <a:latin typeface="Consolas" panose="020B0609020204030204" pitchFamily="49" charset="0"/>
              </a:rPr>
              <a:t>().inflate(</a:t>
            </a:r>
            <a:r>
              <a:rPr lang="en-US" altLang="ko-KR" sz="1400" dirty="0" err="1">
                <a:latin typeface="Consolas" panose="020B0609020204030204" pitchFamily="49" charset="0"/>
              </a:rPr>
              <a:t>R.menu.menu_main</a:t>
            </a:r>
            <a:r>
              <a:rPr lang="en-US" altLang="ko-KR" sz="1400" dirty="0">
                <a:latin typeface="Consolas" panose="020B0609020204030204" pitchFamily="49" charset="0"/>
              </a:rPr>
              <a:t>, menu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return true;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latin typeface="Consolas" panose="020B0609020204030204" pitchFamily="49" charset="0"/>
              </a:rPr>
              <a:t>public boolean </a:t>
            </a:r>
            <a:r>
              <a:rPr lang="en-US" altLang="ko-KR" sz="1400" b="1" dirty="0" err="1">
                <a:latin typeface="Consolas" panose="020B0609020204030204" pitchFamily="49" charset="0"/>
              </a:rPr>
              <a:t>onOptionsItemSelected</a:t>
            </a:r>
            <a:r>
              <a:rPr lang="en-US" altLang="ko-KR" sz="1400" b="1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MenuItem</a:t>
            </a:r>
            <a:r>
              <a:rPr lang="en-US" altLang="ko-KR" sz="1400" b="1" dirty="0">
                <a:latin typeface="Consolas" panose="020B0609020204030204" pitchFamily="49" charset="0"/>
              </a:rPr>
              <a:t> item) </a:t>
            </a:r>
            <a:r>
              <a:rPr lang="en-US" altLang="ko-KR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int </a:t>
            </a:r>
            <a:r>
              <a:rPr lang="en-US" altLang="ko-KR" sz="1400" dirty="0" err="1">
                <a:latin typeface="Consolas" panose="020B0609020204030204" pitchFamily="49" charset="0"/>
              </a:rPr>
              <a:t>curId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item.getItemId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switch (</a:t>
            </a:r>
            <a:r>
              <a:rPr lang="en-US" altLang="ko-KR" sz="1400" dirty="0" err="1">
                <a:latin typeface="Consolas" panose="020B0609020204030204" pitchFamily="49" charset="0"/>
              </a:rPr>
              <a:t>curId</a:t>
            </a:r>
            <a:r>
              <a:rPr lang="en-US" altLang="ko-KR" sz="14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case </a:t>
            </a:r>
            <a:r>
              <a:rPr lang="en-US" altLang="ko-KR" sz="1400" dirty="0" err="1">
                <a:latin typeface="Consolas" panose="020B0609020204030204" pitchFamily="49" charset="0"/>
              </a:rPr>
              <a:t>R.id.menu_refresh</a:t>
            </a:r>
            <a:r>
              <a:rPr lang="en-US" altLang="ko-KR" sz="14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Toast.makeText(this, 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refesh</a:t>
            </a:r>
            <a:r>
              <a:rPr lang="en-US" altLang="ko-KR" sz="1400" dirty="0" smtClean="0">
                <a:latin typeface="Consolas" panose="020B0609020204030204" pitchFamily="49" charset="0"/>
              </a:rPr>
              <a:t> selected.", </a:t>
            </a:r>
            <a:r>
              <a:rPr lang="en-US" altLang="ko-KR" sz="1400" dirty="0" err="1">
                <a:latin typeface="Consolas" panose="020B0609020204030204" pitchFamily="49" charset="0"/>
              </a:rPr>
              <a:t>Toast.LENGTH_SHORT</a:t>
            </a:r>
            <a:r>
              <a:rPr lang="en-US" altLang="ko-KR" sz="1400" dirty="0">
                <a:latin typeface="Consolas" panose="020B0609020204030204" pitchFamily="49" charset="0"/>
              </a:rPr>
              <a:t>).show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break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case </a:t>
            </a:r>
            <a:r>
              <a:rPr lang="en-US" altLang="ko-KR" sz="1400" dirty="0" err="1">
                <a:latin typeface="Consolas" panose="020B0609020204030204" pitchFamily="49" charset="0"/>
              </a:rPr>
              <a:t>R.id.menu_search</a:t>
            </a:r>
            <a:r>
              <a:rPr lang="en-US" altLang="ko-KR" sz="14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Toast.makeText(this, </a:t>
            </a:r>
            <a:r>
              <a:rPr lang="en-US" altLang="ko-KR" sz="1400" dirty="0" smtClean="0">
                <a:latin typeface="Consolas" panose="020B0609020204030204" pitchFamily="49" charset="0"/>
              </a:rPr>
              <a:t>"search selected", </a:t>
            </a:r>
            <a:r>
              <a:rPr lang="en-US" altLang="ko-KR" sz="1400" dirty="0" err="1">
                <a:latin typeface="Consolas" panose="020B0609020204030204" pitchFamily="49" charset="0"/>
              </a:rPr>
              <a:t>Toast.LENGTH_SHORT</a:t>
            </a:r>
            <a:r>
              <a:rPr lang="en-US" altLang="ko-KR" sz="1400" dirty="0">
                <a:latin typeface="Consolas" panose="020B0609020204030204" pitchFamily="49" charset="0"/>
              </a:rPr>
              <a:t>).show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break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case </a:t>
            </a:r>
            <a:r>
              <a:rPr lang="en-US" altLang="ko-KR" sz="1400" dirty="0" err="1">
                <a:latin typeface="Consolas" panose="020B0609020204030204" pitchFamily="49" charset="0"/>
              </a:rPr>
              <a:t>R.id.menu_settings</a:t>
            </a:r>
            <a:r>
              <a:rPr lang="en-US" altLang="ko-KR" sz="14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Toast.makeText(this, </a:t>
            </a:r>
            <a:r>
              <a:rPr lang="en-US" altLang="ko-KR" sz="1400" dirty="0" smtClean="0">
                <a:latin typeface="Consolas" panose="020B0609020204030204" pitchFamily="49" charset="0"/>
              </a:rPr>
              <a:t>"settings selected", </a:t>
            </a:r>
            <a:r>
              <a:rPr lang="en-US" altLang="ko-KR" sz="1400" dirty="0" err="1">
                <a:latin typeface="Consolas" panose="020B0609020204030204" pitchFamily="49" charset="0"/>
              </a:rPr>
              <a:t>Toast.LENGTH_SHORT</a:t>
            </a:r>
            <a:r>
              <a:rPr lang="en-US" altLang="ko-KR" sz="1400" dirty="0">
                <a:latin typeface="Consolas" panose="020B0609020204030204" pitchFamily="49" charset="0"/>
              </a:rPr>
              <a:t>).show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break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default</a:t>
            </a:r>
            <a:r>
              <a:rPr lang="en-US" altLang="ko-KR" sz="1400" dirty="0" smtClean="0">
                <a:latin typeface="Consolas" panose="020B0609020204030204" pitchFamily="49" charset="0"/>
              </a:rPr>
              <a:t>: break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super.onOptionsItemSelected</a:t>
            </a:r>
            <a:r>
              <a:rPr lang="en-US" altLang="ko-KR" sz="1400" dirty="0">
                <a:latin typeface="Consolas" panose="020B0609020204030204" pitchFamily="49" charset="0"/>
              </a:rPr>
              <a:t>(item);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직선 화살표 연결선 6"/>
          <p:cNvCxnSpPr>
            <a:stCxn id="6" idx="1"/>
          </p:cNvCxnSpPr>
          <p:nvPr/>
        </p:nvCxnSpPr>
        <p:spPr>
          <a:xfrm flipH="1">
            <a:off x="5159896" y="3124728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55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4922820" cy="5659818"/>
          </a:xfrm>
        </p:spPr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Option Menu</a:t>
            </a:r>
            <a:r>
              <a:rPr lang="ko-KR" altLang="en-US" dirty="0" smtClean="0">
                <a:sym typeface="Wingdings" panose="05000000000000000000" pitchFamily="2" charset="2"/>
              </a:rPr>
              <a:t>가 </a:t>
            </a:r>
            <a:r>
              <a:rPr lang="en-US" altLang="ko-KR" dirty="0" smtClean="0">
                <a:sym typeface="Wingdings" panose="05000000000000000000" pitchFamily="2" charset="2"/>
              </a:rPr>
              <a:t>Action Bar</a:t>
            </a:r>
            <a:r>
              <a:rPr lang="ko-KR" altLang="en-US" dirty="0" smtClean="0">
                <a:sym typeface="Wingdings" panose="05000000000000000000" pitchFamily="2" charset="2"/>
              </a:rPr>
              <a:t>에 추가된 결과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319495"/>
            <a:ext cx="2736304" cy="4932793"/>
          </a:xfrm>
          <a:prstGeom prst="rect">
            <a:avLst/>
          </a:prstGeom>
        </p:spPr>
      </p:pic>
      <p:sp>
        <p:nvSpPr>
          <p:cNvPr id="6" name="왼쪽 화살표 5"/>
          <p:cNvSpPr/>
          <p:nvPr/>
        </p:nvSpPr>
        <p:spPr>
          <a:xfrm>
            <a:off x="3431703" y="1607527"/>
            <a:ext cx="432048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화살표 6"/>
          <p:cNvSpPr/>
          <p:nvPr/>
        </p:nvSpPr>
        <p:spPr>
          <a:xfrm>
            <a:off x="2567607" y="5423951"/>
            <a:ext cx="432048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007768" y="2852937"/>
            <a:ext cx="7909468" cy="339935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Context Menu</a:t>
            </a:r>
            <a:r>
              <a:rPr lang="ko-KR" altLang="en-US" b="1" dirty="0" smtClean="0">
                <a:sym typeface="Wingdings" panose="05000000000000000000" pitchFamily="2" charset="2"/>
              </a:rPr>
              <a:t>는</a:t>
            </a:r>
            <a:r>
              <a:rPr lang="en-US" altLang="ko-KR" b="1" dirty="0" smtClean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Context menu</a:t>
            </a:r>
            <a:r>
              <a:rPr lang="ko-KR" altLang="en-US" dirty="0" smtClean="0">
                <a:sym typeface="Wingdings" panose="05000000000000000000" pitchFamily="2" charset="2"/>
              </a:rPr>
              <a:t>는 어떤 뷰에 필요한 기능만을 모아 정의해 놓은 것으로 손가락을 길게 눌렀을 때 보이게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Context menu</a:t>
            </a:r>
            <a:r>
              <a:rPr lang="ko-KR" altLang="en-US" dirty="0" smtClean="0">
                <a:sym typeface="Wingdings" panose="05000000000000000000" pitchFamily="2" charset="2"/>
              </a:rPr>
              <a:t>도 </a:t>
            </a:r>
            <a:r>
              <a:rPr lang="en-US" altLang="ko-KR" dirty="0" smtClean="0">
                <a:sym typeface="Wingdings" panose="05000000000000000000" pitchFamily="2" charset="2"/>
              </a:rPr>
              <a:t>Option menu</a:t>
            </a:r>
            <a:r>
              <a:rPr lang="ko-KR" altLang="en-US" dirty="0" smtClean="0">
                <a:sym typeface="Wingdings" panose="05000000000000000000" pitchFamily="2" charset="2"/>
              </a:rPr>
              <a:t>처럼 두 개의 메소드를 재정의해서 사용할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Context menu</a:t>
            </a:r>
            <a:r>
              <a:rPr lang="ko-KR" altLang="en-US" dirty="0" smtClean="0">
                <a:sym typeface="Wingdings" panose="05000000000000000000" pitchFamily="2" charset="2"/>
              </a:rPr>
              <a:t>를 특정 뷰에 등록하려면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registerForContextMenu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Context menu</a:t>
            </a:r>
            <a:r>
              <a:rPr lang="ko-KR" altLang="en-US" dirty="0" smtClean="0">
                <a:sym typeface="Wingdings" panose="05000000000000000000" pitchFamily="2" charset="2"/>
              </a:rPr>
              <a:t>를 등록하면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각각의 메뉴 아이템을 선택했을 때 </a:t>
            </a:r>
            <a:r>
              <a:rPr lang="en-US" altLang="ko-KR" dirty="0" err="1" smtClean="0">
                <a:sym typeface="Wingdings" panose="05000000000000000000" pitchFamily="2" charset="2"/>
              </a:rPr>
              <a:t>onContextItemSelected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메소드가 호출되므로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이때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전달되는 </a:t>
            </a:r>
            <a:r>
              <a:rPr lang="en-US" altLang="ko-KR" dirty="0" err="1" smtClean="0">
                <a:sym typeface="Wingdings" panose="05000000000000000000" pitchFamily="2" charset="2"/>
              </a:rPr>
              <a:t>MenuItem</a:t>
            </a:r>
            <a:r>
              <a:rPr lang="ko-KR" altLang="en-US" dirty="0" smtClean="0">
                <a:sym typeface="Wingdings" panose="05000000000000000000" pitchFamily="2" charset="2"/>
              </a:rPr>
              <a:t>객체를 사용해 선택된 메뉴 아이템의 정보를 확인한 후 처리할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61405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More about Action Bar.... </a:t>
            </a:r>
          </a:p>
          <a:p>
            <a:r>
              <a:rPr lang="en-US" altLang="ko-KR" dirty="0" smtClean="0"/>
              <a:t>Action Bar</a:t>
            </a:r>
            <a:r>
              <a:rPr lang="ko-KR" altLang="en-US" dirty="0" smtClean="0"/>
              <a:t>는 앱의 </a:t>
            </a:r>
            <a:r>
              <a:rPr lang="en-US" altLang="ko-KR" dirty="0" smtClean="0"/>
              <a:t>title(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보여주는 기능이며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코드로 </a:t>
            </a:r>
            <a:r>
              <a:rPr lang="en-US" altLang="ko-KR" dirty="0" smtClean="0"/>
              <a:t>show()/hide()</a:t>
            </a:r>
            <a:r>
              <a:rPr lang="ko-KR" altLang="en-US" dirty="0" smtClean="0"/>
              <a:t>를 할 수 있습니다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err="1" smtClean="0"/>
              <a:t>ActionBar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abar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getActionBar</a:t>
            </a:r>
            <a:r>
              <a:rPr lang="en-US" altLang="ko-KR" dirty="0" smtClean="0"/>
              <a:t>();</a:t>
            </a:r>
            <a:br>
              <a:rPr lang="en-US" altLang="ko-KR" dirty="0" smtClean="0"/>
            </a:br>
            <a:r>
              <a:rPr lang="en-US" altLang="ko-KR" dirty="0" err="1" smtClean="0"/>
              <a:t>sbar.show</a:t>
            </a:r>
            <a:r>
              <a:rPr lang="en-US" altLang="ko-KR" dirty="0" smtClean="0"/>
              <a:t>();</a:t>
            </a:r>
            <a:br>
              <a:rPr lang="en-US" altLang="ko-KR" dirty="0" smtClean="0"/>
            </a:br>
            <a:r>
              <a:rPr lang="en-US" altLang="ko-KR" dirty="0" err="1" smtClean="0"/>
              <a:t>sbar.hide</a:t>
            </a:r>
            <a:r>
              <a:rPr lang="en-US" altLang="ko-KR" dirty="0" smtClean="0"/>
              <a:t>();</a:t>
            </a:r>
          </a:p>
          <a:p>
            <a:r>
              <a:rPr lang="en-US" altLang="ko-KR" dirty="0" err="1" smtClean="0"/>
              <a:t>setSubTitle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부제목도 달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</a:t>
            </a:r>
            <a:r>
              <a:rPr lang="en-US" altLang="ko-KR" dirty="0" smtClean="0"/>
              <a:t>title </a:t>
            </a:r>
            <a:r>
              <a:rPr lang="ko-KR" altLang="en-US" dirty="0" smtClean="0"/>
              <a:t>대신에 아이콘도 보여 줄 수 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5589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하나의 뷰에서 여러 개 정보를 볼 때 탭을 많이 사용합니다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안드로이드 전화번호부 기본 앱에서도 사용합니다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Tab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Navigation Widget</a:t>
            </a:r>
            <a:r>
              <a:rPr lang="ko-KR" altLang="en-US" dirty="0" smtClean="0"/>
              <a:t>이라고 불리기도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상단 탭과 하단 탭</a:t>
            </a:r>
            <a:r>
              <a:rPr lang="en-US" altLang="ko-KR" dirty="0" smtClean="0"/>
              <a:t>(Bottom Navigation)</a:t>
            </a:r>
            <a:r>
              <a:rPr lang="ko-KR" altLang="en-US" dirty="0" smtClean="0"/>
              <a:t>으로 구분합니다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상단 탭은 </a:t>
            </a:r>
            <a:r>
              <a:rPr lang="en-US" altLang="ko-KR" dirty="0" smtClean="0"/>
              <a:t>Action Bar</a:t>
            </a:r>
            <a:r>
              <a:rPr lang="ko-KR" altLang="en-US" dirty="0" smtClean="0"/>
              <a:t>에 탭 기능의 일부분으로 제공되며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하단 탭은 별도의 </a:t>
            </a:r>
            <a:r>
              <a:rPr lang="en-US" altLang="ko-KR" dirty="0" smtClean="0"/>
              <a:t>Widget</a:t>
            </a:r>
            <a:r>
              <a:rPr lang="ko-KR" altLang="en-US" dirty="0" smtClean="0"/>
              <a:t>으로 제공됩니다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b="1" dirty="0" smtClean="0"/>
              <a:t>Hu054Tab </a:t>
            </a:r>
            <a:r>
              <a:rPr lang="ko-KR" altLang="en-US" b="1" dirty="0" smtClean="0"/>
              <a:t>실습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상단 </a:t>
            </a:r>
            <a:r>
              <a:rPr lang="ko-KR" altLang="en-US" dirty="0"/>
              <a:t>탭 </a:t>
            </a:r>
            <a:r>
              <a:rPr lang="ko-KR" altLang="en-US" dirty="0" smtClean="0"/>
              <a:t>보여주기 실습</a:t>
            </a:r>
            <a:endParaRPr lang="en-US" altLang="ko-KR" dirty="0" smtClean="0"/>
          </a:p>
          <a:p>
            <a:r>
              <a:rPr lang="en-US" altLang="ko-KR" b="1" dirty="0"/>
              <a:t>Step 1: </a:t>
            </a:r>
            <a:r>
              <a:rPr lang="ko-KR" altLang="en-US" dirty="0"/>
              <a:t>새로 프로젝트를 </a:t>
            </a:r>
            <a:r>
              <a:rPr lang="en-US" altLang="ko-KR" dirty="0"/>
              <a:t>Empty Activity</a:t>
            </a:r>
            <a:r>
              <a:rPr lang="ko-KR" altLang="en-US" dirty="0"/>
              <a:t>로 시작하고</a:t>
            </a:r>
            <a:r>
              <a:rPr lang="en-US" altLang="ko-KR" dirty="0"/>
              <a:t>,</a:t>
            </a:r>
            <a:r>
              <a:rPr lang="ko-KR" altLang="en-US" dirty="0"/>
              <a:t> 프로젝트 이름을 </a:t>
            </a:r>
            <a:r>
              <a:rPr lang="en-US" altLang="ko-KR" dirty="0" smtClean="0"/>
              <a:t>Hu054Tab, </a:t>
            </a:r>
            <a:r>
              <a:rPr lang="ko-KR" altLang="en-US" dirty="0"/>
              <a:t>패키지 이름을 </a:t>
            </a:r>
            <a:r>
              <a:rPr lang="en-US" altLang="ko-KR" dirty="0" smtClean="0"/>
              <a:t>tab</a:t>
            </a:r>
            <a:r>
              <a:rPr lang="ko-KR" altLang="en-US" dirty="0" smtClean="0"/>
              <a:t>로 </a:t>
            </a:r>
            <a:r>
              <a:rPr lang="ko-KR" altLang="en-US" dirty="0"/>
              <a:t>설정합니다</a:t>
            </a:r>
            <a:r>
              <a:rPr lang="en-US" altLang="ko-KR" dirty="0"/>
              <a:t>.  </a:t>
            </a:r>
          </a:p>
          <a:p>
            <a:pPr lvl="1"/>
            <a:r>
              <a:rPr lang="en-US" altLang="ko-KR" dirty="0" smtClean="0"/>
              <a:t>/res/layout/activity_main.xml 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[Design]</a:t>
            </a:r>
            <a:r>
              <a:rPr lang="ko-KR" altLang="en-US" dirty="0" smtClean="0"/>
              <a:t>탭으로 열고</a:t>
            </a:r>
            <a:r>
              <a:rPr lang="en-US" altLang="ko-KR" dirty="0" smtClean="0"/>
              <a:t>, Palette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[Containers]</a:t>
            </a:r>
            <a:r>
              <a:rPr lang="ko-KR" altLang="en-US" dirty="0" smtClean="0"/>
              <a:t>폴더 안에서 </a:t>
            </a:r>
            <a:r>
              <a:rPr lang="en-US" altLang="ko-KR" dirty="0" err="1" smtClean="0"/>
              <a:t>AppBarLayout</a:t>
            </a:r>
            <a:r>
              <a:rPr lang="ko-KR" altLang="en-US" dirty="0" smtClean="0"/>
              <a:t>를 찾습니다</a:t>
            </a:r>
            <a:r>
              <a:rPr lang="en-US" altLang="ko-KR" dirty="0" smtClean="0"/>
              <a:t>.  </a:t>
            </a:r>
            <a:r>
              <a:rPr lang="en-US" altLang="ko-KR" dirty="0" err="1" smtClean="0"/>
              <a:t>AppBarLayout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오른쪽에 있는 </a:t>
            </a:r>
            <a:r>
              <a:rPr lang="en-US" altLang="ko-KR" dirty="0" smtClean="0"/>
              <a:t>[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눌러 외부 라이브러리 설치 하십시오</a:t>
            </a:r>
            <a:r>
              <a:rPr lang="en-US" altLang="ko-KR" dirty="0" smtClean="0"/>
              <a:t>.  </a:t>
            </a:r>
            <a:r>
              <a:rPr lang="en-US" altLang="ko-KR" dirty="0" err="1" smtClean="0"/>
              <a:t>build.gradle</a:t>
            </a:r>
            <a:r>
              <a:rPr lang="ko-KR" altLang="en-US" dirty="0" smtClean="0"/>
              <a:t>에 라이브러리가 설치된 것을 확인할 수 있습니다</a:t>
            </a:r>
            <a:r>
              <a:rPr lang="en-US" altLang="ko-KR" dirty="0" smtClean="0"/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/>
              <a:t>Step 2: activity_menu.xml </a:t>
            </a:r>
            <a:r>
              <a:rPr lang="ko-KR" altLang="en-US" dirty="0" smtClean="0"/>
              <a:t>파일을 열고 다음과 같이 입력합니다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5668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activity_main.xml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파일에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ActionBar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넣기 위한 수정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&lt;RelativeLayout xmlns:android="http://schemas.android.com/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apk</a:t>
            </a:r>
            <a:r>
              <a:rPr lang="en-US" altLang="ko-KR" sz="1400" dirty="0" smtClean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xmlns:app</a:t>
            </a:r>
            <a:r>
              <a:rPr lang="en-US" altLang="ko-KR" sz="1400" dirty="0" smtClean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apk</a:t>
            </a:r>
            <a:r>
              <a:rPr lang="en-US" altLang="ko-KR" sz="1400" dirty="0" smtClean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android:layout_height="match_parent"&gt;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androidx.coordinatorlayout.widget.CoordinatorLayout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android:layout_height="match_parent"&gt;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&lt;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com.google.android.material.appbar.AppBarLayout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android:theme</a:t>
            </a:r>
            <a:r>
              <a:rPr lang="en-US" altLang="ko-KR" sz="1400" dirty="0" smtClean="0">
                <a:latin typeface="Consolas" panose="020B0609020204030204" pitchFamily="49" charset="0"/>
              </a:rPr>
              <a:t>="@style/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ThemeOverlay.AppCompat.Dark.ActionBar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&lt;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androidx.appcompat.widget.Toolbar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android:id="@+id/toolbar"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android:layout_width="match_parent"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 smtClean="0">
                <a:latin typeface="Consolas" panose="020B0609020204030204" pitchFamily="49" charset="0"/>
              </a:rPr>
              <a:t>="@color/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colorPrimaryDark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android:elevation</a:t>
            </a:r>
            <a:r>
              <a:rPr lang="en-US" altLang="ko-KR" sz="1400" dirty="0" smtClean="0">
                <a:latin typeface="Consolas" panose="020B0609020204030204" pitchFamily="49" charset="0"/>
              </a:rPr>
              <a:t>="1dp"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android:theme</a:t>
            </a:r>
            <a:r>
              <a:rPr lang="en-US" altLang="ko-KR" sz="1400" dirty="0" smtClean="0">
                <a:latin typeface="Consolas" panose="020B0609020204030204" pitchFamily="49" charset="0"/>
              </a:rPr>
              <a:t>="@style/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ThemeOverlay.AppCompat.Dark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&lt;TextView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android:id="@+id/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titleText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android:layout_width="wrap_content"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android:layout_height="wrap_content"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android:text="Title"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android:textAppearance</a:t>
            </a:r>
            <a:r>
              <a:rPr lang="en-US" altLang="ko-KR" sz="1400" dirty="0" smtClean="0">
                <a:latin typeface="Consolas" panose="020B0609020204030204" pitchFamily="49" charset="0"/>
              </a:rPr>
              <a:t>="@style/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Base.TextAppearance.Widget.AppCompat.Toolbar.Title</a:t>
            </a:r>
            <a:r>
              <a:rPr lang="en-US" altLang="ko-KR" sz="1400" dirty="0" smtClean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&lt;/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androidx.appcompat.widget.Toolbar</a:t>
            </a:r>
            <a:r>
              <a:rPr lang="en-US" altLang="ko-KR" sz="1400" dirty="0" smtClean="0">
                <a:latin typeface="Consolas" panose="020B0609020204030204" pitchFamily="49" charset="0"/>
              </a:rPr>
              <a:t>&gt;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746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수명 주기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8237201" cy="5659818"/>
          </a:xfrm>
        </p:spPr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액티비티에도 </a:t>
            </a:r>
            <a:r>
              <a:rPr lang="ko-KR" altLang="en-US" dirty="0">
                <a:sym typeface="Wingdings" panose="05000000000000000000" pitchFamily="2" charset="2"/>
              </a:rPr>
              <a:t>생명주기가 있듯이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프래그멘트에도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생명주기가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액티비티보다 </a:t>
            </a:r>
            <a:r>
              <a:rPr lang="ko-KR" altLang="en-US" dirty="0">
                <a:sym typeface="Wingdings" panose="05000000000000000000" pitchFamily="2" charset="2"/>
              </a:rPr>
              <a:t>다서 </a:t>
            </a:r>
            <a:r>
              <a:rPr lang="ko-KR" altLang="en-US" dirty="0" smtClean="0">
                <a:sym typeface="Wingdings" panose="05000000000000000000" pitchFamily="2" charset="2"/>
              </a:rPr>
              <a:t>복잡한 것 </a:t>
            </a:r>
            <a:r>
              <a:rPr lang="ko-KR" altLang="en-US" dirty="0">
                <a:sym typeface="Wingdings" panose="05000000000000000000" pitchFamily="2" charset="2"/>
              </a:rPr>
              <a:t>같지만 크게 보면 똑같습니다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다만 세부적으로 들어가면 몇가지 추가 되기는 했지만 생각해 보면 더 편리해 </a:t>
            </a:r>
            <a:r>
              <a:rPr lang="ko-KR" altLang="en-US" dirty="0" smtClean="0">
                <a:sym typeface="Wingdings" panose="05000000000000000000" pitchFamily="2" charset="2"/>
              </a:rPr>
              <a:t>진 것 </a:t>
            </a:r>
            <a:r>
              <a:rPr lang="ko-KR" altLang="en-US" dirty="0">
                <a:sym typeface="Wingdings" panose="05000000000000000000" pitchFamily="2" charset="2"/>
              </a:rPr>
              <a:t>같습니다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액티비티와</a:t>
            </a:r>
            <a:r>
              <a:rPr lang="ko-KR" altLang="en-US" dirty="0" smtClean="0">
                <a:sym typeface="Wingdings" panose="05000000000000000000" pitchFamily="2" charset="2"/>
              </a:rPr>
              <a:t> 마찬가지로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dirty="0" smtClean="0">
                <a:sym typeface="Wingdings" panose="05000000000000000000" pitchFamily="2" charset="2"/>
              </a:rPr>
              <a:t> 세 가지 상태로 존재할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재개됨</a:t>
            </a:r>
            <a:r>
              <a:rPr lang="en-US" altLang="ko-KR" dirty="0" smtClean="0">
                <a:sym typeface="Wingdings" panose="05000000000000000000" pitchFamily="2" charset="2"/>
              </a:rPr>
              <a:t>(Resumed)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실행 중인 액티비티에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일시정지됨</a:t>
            </a:r>
            <a:r>
              <a:rPr lang="en-US" altLang="ko-KR" dirty="0">
                <a:sym typeface="Wingdings" panose="05000000000000000000" pitchFamily="2" charset="2"/>
              </a:rPr>
              <a:t>(Paused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다른 액티비티가 포그라운드에 있고 포커스를 갖고 있지만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있는 </a:t>
            </a:r>
            <a:r>
              <a:rPr lang="ko-KR" altLang="en-US" dirty="0" err="1">
                <a:sym typeface="Wingdings" panose="05000000000000000000" pitchFamily="2" charset="2"/>
              </a:rPr>
              <a:t>액티비티도</a:t>
            </a:r>
            <a:r>
              <a:rPr lang="ko-KR" altLang="en-US" dirty="0">
                <a:sym typeface="Wingdings" panose="05000000000000000000" pitchFamily="2" charset="2"/>
              </a:rPr>
              <a:t> 여전히 표시됩니다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포그라운드의 액티비티가 부분적으로 투명하거나 전체 화면을 뒤덮지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정지됨</a:t>
            </a:r>
            <a:r>
              <a:rPr lang="en-US" altLang="ko-KR" dirty="0">
                <a:sym typeface="Wingdings" panose="05000000000000000000" pitchFamily="2" charset="2"/>
              </a:rPr>
              <a:t>(Stopped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보이지 않습니다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호스트 액티비티가 정지되었거나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액티비티에서 제거되었지만 백 스택에 추가되었습니다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정지된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프래그멘트도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여전히 표시는 됩니다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모든 상태 및 멤버 정보를 시스템이 보존합니다</a:t>
            </a:r>
            <a:r>
              <a:rPr lang="en-US" altLang="ko-KR" dirty="0">
                <a:sym typeface="Wingdings" panose="05000000000000000000" pitchFamily="2" charset="2"/>
              </a:rPr>
              <a:t>). </a:t>
            </a:r>
            <a:r>
              <a:rPr lang="ko-KR" altLang="en-US" dirty="0">
                <a:sym typeface="Wingdings" panose="05000000000000000000" pitchFamily="2" charset="2"/>
              </a:rPr>
              <a:t>하지만 사용자에게는 더 이상 표시되지 않으며 액티비티를 종료하면 이것도 종료됩니다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04" y="836712"/>
            <a:ext cx="3050563" cy="605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activity_main.xml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파일에 </a:t>
            </a:r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ActionBar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넣기 위한 수정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&lt;</a:t>
            </a:r>
            <a:r>
              <a:rPr lang="en-US" altLang="ko-KR" sz="1400" dirty="0" err="1">
                <a:latin typeface="Consolas" panose="020B0609020204030204" pitchFamily="49" charset="0"/>
              </a:rPr>
              <a:t>com.google.android.material.tabs.TabLayout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android:id="@+id/tabs"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="@</a:t>
            </a:r>
            <a:r>
              <a:rPr lang="en-US" altLang="ko-KR" sz="1400" dirty="0" err="1">
                <a:latin typeface="Consolas" panose="020B0609020204030204" pitchFamily="49" charset="0"/>
              </a:rPr>
              <a:t>android:color</a:t>
            </a:r>
            <a:r>
              <a:rPr lang="en-US" altLang="ko-KR" sz="1400" dirty="0"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latin typeface="Consolas" panose="020B0609020204030204" pitchFamily="49" charset="0"/>
              </a:rPr>
              <a:t>background_light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android:elevation</a:t>
            </a:r>
            <a:r>
              <a:rPr lang="en-US" altLang="ko-KR" sz="1400" dirty="0">
                <a:latin typeface="Consolas" panose="020B0609020204030204" pitchFamily="49" charset="0"/>
              </a:rPr>
              <a:t>="1dp"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app:tabGravity</a:t>
            </a:r>
            <a:r>
              <a:rPr lang="en-US" altLang="ko-KR" sz="1400" dirty="0">
                <a:latin typeface="Consolas" panose="020B0609020204030204" pitchFamily="49" charset="0"/>
              </a:rPr>
              <a:t>="fill"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app:tabMode</a:t>
            </a:r>
            <a:r>
              <a:rPr lang="en-US" altLang="ko-KR" sz="1400" dirty="0">
                <a:latin typeface="Consolas" panose="020B0609020204030204" pitchFamily="49" charset="0"/>
              </a:rPr>
              <a:t>="fixed"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app:tabSelectedTextColor</a:t>
            </a:r>
            <a:r>
              <a:rPr lang="en-US" altLang="ko-KR" sz="1400" dirty="0">
                <a:latin typeface="Consolas" panose="020B0609020204030204" pitchFamily="49" charset="0"/>
              </a:rPr>
              <a:t>="@color/</a:t>
            </a:r>
            <a:r>
              <a:rPr lang="en-US" altLang="ko-KR" sz="1400" dirty="0" err="1">
                <a:latin typeface="Consolas" panose="020B0609020204030204" pitchFamily="49" charset="0"/>
              </a:rPr>
              <a:t>colorAccent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app:tabTextColor</a:t>
            </a:r>
            <a:r>
              <a:rPr lang="en-US" altLang="ko-KR" sz="1400" dirty="0">
                <a:latin typeface="Consolas" panose="020B0609020204030204" pitchFamily="49" charset="0"/>
              </a:rPr>
              <a:t>="@color/</a:t>
            </a:r>
            <a:r>
              <a:rPr lang="en-US" altLang="ko-KR" sz="1400" dirty="0" err="1">
                <a:latin typeface="Consolas" panose="020B0609020204030204" pitchFamily="49" charset="0"/>
              </a:rPr>
              <a:t>colorPrimary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&lt;/</a:t>
            </a:r>
            <a:r>
              <a:rPr lang="en-US" altLang="ko-KR" sz="1400" dirty="0" err="1">
                <a:latin typeface="Consolas" panose="020B0609020204030204" pitchFamily="49" charset="0"/>
              </a:rPr>
              <a:t>com.google.android.material.appbar.AppBarLayout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&lt;FrameLayout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android:id="@+id/container"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android:layout_height="match_parent"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app:layout_behavior</a:t>
            </a:r>
            <a:r>
              <a:rPr lang="en-US" altLang="ko-KR" sz="1400" dirty="0">
                <a:latin typeface="Consolas" panose="020B0609020204030204" pitchFamily="49" charset="0"/>
              </a:rPr>
              <a:t>="@string/</a:t>
            </a:r>
            <a:r>
              <a:rPr lang="en-US" altLang="ko-KR" sz="1400" dirty="0" err="1">
                <a:latin typeface="Consolas" panose="020B0609020204030204" pitchFamily="49" charset="0"/>
              </a:rPr>
              <a:t>appbar_scrolling_view_behavior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&lt;/FrameLayout&gt;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androidx.coordinatorlayout.widget.CoordinatorLayout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&lt;/RelativeLayout&gt;</a:t>
            </a:r>
          </a:p>
        </p:txBody>
      </p:sp>
    </p:spTree>
    <p:extLst>
      <p:ext uri="{BB962C8B-B14F-4D97-AF65-F5344CB8AC3E}">
        <p14:creationId xmlns:p14="http://schemas.microsoft.com/office/powerpoint/2010/main" val="7566501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2 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: </a:t>
            </a:r>
            <a:r>
              <a:rPr lang="en-US" altLang="ko-KR" dirty="0" smtClean="0"/>
              <a:t>activity_menu.xml </a:t>
            </a:r>
            <a:r>
              <a:rPr lang="ko-KR" altLang="en-US" dirty="0" smtClean="0"/>
              <a:t>수정한 것의 개략을 보면 다음과 같습니다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Toolbar</a:t>
            </a:r>
            <a:r>
              <a:rPr lang="ko-KR" altLang="en-US" dirty="0" smtClean="0"/>
              <a:t>안에는 제목을 표시할 수 있도록 </a:t>
            </a:r>
            <a:r>
              <a:rPr lang="en-US" altLang="ko-KR" dirty="0" smtClean="0"/>
              <a:t>TextView</a:t>
            </a:r>
            <a:r>
              <a:rPr lang="ko-KR" altLang="en-US" dirty="0" smtClean="0"/>
              <a:t>가 들어가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err="1" smtClean="0"/>
              <a:t>TabLayout</a:t>
            </a:r>
            <a:r>
              <a:rPr lang="ko-KR" altLang="en-US" dirty="0" smtClean="0"/>
              <a:t>에는 </a:t>
            </a:r>
            <a:r>
              <a:rPr lang="en-US" altLang="ko-KR" dirty="0" err="1" smtClean="0"/>
              <a:t>tabMode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 값을 </a:t>
            </a:r>
            <a:r>
              <a:rPr lang="en-US" altLang="ko-KR" dirty="0" smtClean="0"/>
              <a:t>fixed</a:t>
            </a:r>
            <a:r>
              <a:rPr lang="ko-KR" altLang="en-US" dirty="0" smtClean="0"/>
              <a:t>로 하고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tabGavity</a:t>
            </a:r>
            <a:r>
              <a:rPr lang="ko-KR" altLang="en-US" dirty="0" smtClean="0"/>
              <a:t>의 값을 </a:t>
            </a:r>
            <a:r>
              <a:rPr lang="en-US" altLang="ko-KR" dirty="0" smtClean="0"/>
              <a:t>fill</a:t>
            </a:r>
            <a:r>
              <a:rPr lang="ko-KR" altLang="en-US" dirty="0" smtClean="0"/>
              <a:t>로 설정하여 탭 버튼들이 동일한 크기를 갖게 만듭니다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FrameLayout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container</a:t>
            </a:r>
            <a:r>
              <a:rPr lang="ko-KR" altLang="en-US" dirty="0" smtClean="0"/>
              <a:t>로 설정하여 </a:t>
            </a:r>
            <a:r>
              <a:rPr lang="ko-KR" altLang="en-US" dirty="0" err="1" smtClean="0"/>
              <a:t>자바소스</a:t>
            </a:r>
            <a:r>
              <a:rPr lang="ko-KR" altLang="en-US" dirty="0" smtClean="0"/>
              <a:t> 코드에서 이 안에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넣을 수 있도록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20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11424" y="2996952"/>
            <a:ext cx="3129194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&lt;</a:t>
            </a:r>
            <a:r>
              <a:rPr lang="en-US" altLang="ko-KR" dirty="0" err="1" smtClean="0">
                <a:latin typeface="Consolas" panose="020B0609020204030204" pitchFamily="49" charset="0"/>
              </a:rPr>
              <a:t>ConstaintLayout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&lt;</a:t>
            </a:r>
            <a:r>
              <a:rPr lang="en-US" altLang="ko-KR" dirty="0" err="1" smtClean="0">
                <a:latin typeface="Consolas" panose="020B0609020204030204" pitchFamily="49" charset="0"/>
              </a:rPr>
              <a:t>AppBarLayout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&lt;Toolbar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    &lt;TextView/&gt;        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&lt;/Toolbar&gt;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&lt;</a:t>
            </a:r>
            <a:r>
              <a:rPr lang="en-US" altLang="ko-KR" dirty="0" err="1" smtClean="0">
                <a:latin typeface="Consolas" panose="020B0609020204030204" pitchFamily="49" charset="0"/>
              </a:rPr>
              <a:t>TabLayout</a:t>
            </a:r>
            <a:r>
              <a:rPr lang="en-US" altLang="ko-KR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&lt;/</a:t>
            </a:r>
            <a:r>
              <a:rPr lang="en-US" altLang="ko-KR" dirty="0" err="1" smtClean="0">
                <a:latin typeface="Consolas" panose="020B0609020204030204" pitchFamily="49" charset="0"/>
              </a:rPr>
              <a:t>TabLayout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&lt;/</a:t>
            </a:r>
            <a:r>
              <a:rPr lang="en-US" altLang="ko-KR" dirty="0" err="1" smtClean="0">
                <a:latin typeface="Consolas" panose="020B0609020204030204" pitchFamily="49" charset="0"/>
              </a:rPr>
              <a:t>AppBarLayout</a:t>
            </a:r>
            <a:r>
              <a:rPr lang="en-US" altLang="ko-KR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&lt;FrameLayout&gt;</a:t>
            </a:r>
            <a:br>
              <a:rPr lang="en-US" altLang="ko-KR" dirty="0" smtClean="0">
                <a:latin typeface="Consolas" panose="020B0609020204030204" pitchFamily="49" charset="0"/>
              </a:rPr>
            </a:br>
            <a:r>
              <a:rPr lang="en-US" altLang="ko-KR" dirty="0" smtClean="0">
                <a:latin typeface="Consolas" panose="020B0609020204030204" pitchFamily="49" charset="0"/>
              </a:rPr>
              <a:t>    &lt;/FrameLayout&gt;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&lt;/</a:t>
            </a:r>
            <a:r>
              <a:rPr lang="en-US" altLang="ko-KR" dirty="0" err="1" smtClean="0">
                <a:latin typeface="Consolas" panose="020B0609020204030204" pitchFamily="49" charset="0"/>
              </a:rPr>
              <a:t>ConstaintLayout</a:t>
            </a:r>
            <a:r>
              <a:rPr lang="en-US" altLang="ko-KR" dirty="0" smtClean="0">
                <a:latin typeface="Consolas" panose="020B0609020204030204" pitchFamily="49" charset="0"/>
              </a:rPr>
              <a:t>&gt;</a:t>
            </a:r>
            <a:endParaRPr lang="en-US" altLang="ko-K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180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3: </a:t>
            </a:r>
            <a:r>
              <a:rPr lang="ko-KR" altLang="en-US" dirty="0" smtClean="0"/>
              <a:t>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만들 것입니다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한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는 하나의 자바 소스 코드와 하나의 레이아웃 파일로 구성되어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우선 </a:t>
            </a:r>
            <a:r>
              <a:rPr lang="ko-KR" altLang="en-US" dirty="0"/>
              <a:t>첫 번째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Fragment1.java, fragment1.xml </a:t>
            </a:r>
            <a:r>
              <a:rPr lang="ko-KR" altLang="en-US" dirty="0" smtClean="0"/>
              <a:t>이라 정합니다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fragment1.xml</a:t>
            </a:r>
            <a:r>
              <a:rPr lang="ko-KR" altLang="en-US" dirty="0" smtClean="0"/>
              <a:t>파일을 생성합니다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/res/layout </a:t>
            </a:r>
            <a:r>
              <a:rPr lang="ko-KR" altLang="en-US" dirty="0" smtClean="0"/>
              <a:t>폴더 위에서 우클릭하여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Layout Resource file</a:t>
            </a:r>
            <a:r>
              <a:rPr lang="ko-KR" altLang="en-US" dirty="0" smtClean="0">
                <a:sym typeface="Wingdings" panose="05000000000000000000" pitchFamily="2" charset="2"/>
              </a:rPr>
              <a:t>을 선택하고 파일이름을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/>
              <a:t>fragment1.xml </a:t>
            </a:r>
            <a:r>
              <a:rPr lang="ko-KR" altLang="en-US" dirty="0" smtClean="0"/>
              <a:t>레이아웃 파일은</a:t>
            </a:r>
            <a:r>
              <a:rPr lang="en-US" altLang="ko-KR" dirty="0" smtClean="0"/>
              <a:t> </a:t>
            </a:r>
            <a:r>
              <a:rPr lang="ko-KR" altLang="en-US" dirty="0"/>
              <a:t>최상위 </a:t>
            </a:r>
            <a:r>
              <a:rPr lang="en-US" altLang="ko-KR" dirty="0"/>
              <a:t>Layout</a:t>
            </a:r>
            <a:r>
              <a:rPr lang="ko-KR" altLang="en-US" dirty="0"/>
              <a:t>을 </a:t>
            </a:r>
            <a:r>
              <a:rPr lang="en-US" altLang="ko-KR" dirty="0"/>
              <a:t>LinearLayout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en-US" altLang="ko-KR" dirty="0" smtClean="0"/>
              <a:t>background=</a:t>
            </a:r>
            <a:r>
              <a:rPr lang="en-US" altLang="ko-KR" dirty="0">
                <a:latin typeface="Consolas" panose="020B0609020204030204" pitchFamily="49" charset="0"/>
              </a:rPr>
              <a:t>"@</a:t>
            </a:r>
            <a:r>
              <a:rPr lang="en-US" altLang="ko-KR" dirty="0" err="1">
                <a:latin typeface="Consolas" panose="020B0609020204030204" pitchFamily="49" charset="0"/>
              </a:rPr>
              <a:t>android:color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holo_red_bright</a:t>
            </a:r>
            <a:r>
              <a:rPr lang="en-US" altLang="ko-KR" dirty="0" smtClean="0">
                <a:latin typeface="Consolas" panose="020B0609020204030204" pitchFamily="49" charset="0"/>
              </a:rPr>
              <a:t>" </a:t>
            </a:r>
            <a:r>
              <a:rPr lang="ko-KR" altLang="en-US" dirty="0" smtClean="0"/>
              <a:t>를 </a:t>
            </a:r>
            <a:r>
              <a:rPr lang="ko-KR" altLang="en-US" dirty="0"/>
              <a:t>빨간색으로 설정하고</a:t>
            </a:r>
            <a:r>
              <a:rPr lang="en-US" altLang="ko-KR" dirty="0"/>
              <a:t>, [Fragment 1]</a:t>
            </a:r>
            <a:r>
              <a:rPr lang="ko-KR" altLang="en-US" dirty="0"/>
              <a:t>버튼을 추가합니다</a:t>
            </a:r>
            <a:r>
              <a:rPr lang="en-US" altLang="ko-KR" dirty="0"/>
              <a:t>. </a:t>
            </a:r>
          </a:p>
          <a:p>
            <a:r>
              <a:rPr lang="en-US" altLang="ko-KR" dirty="0" smtClean="0"/>
              <a:t>Fragment1.java </a:t>
            </a:r>
            <a:r>
              <a:rPr lang="ko-KR" altLang="en-US" dirty="0" smtClean="0"/>
              <a:t>파일을 생성합니다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/java/</a:t>
            </a:r>
            <a:r>
              <a:rPr lang="en-US" altLang="ko-KR" dirty="0" err="1" smtClean="0"/>
              <a:t>org.joy.tab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 위에서 우클릭하여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Java Class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 클래스 이름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파일이름</a:t>
            </a:r>
            <a:r>
              <a:rPr lang="en-US" altLang="ko-KR" dirty="0" smtClean="0">
                <a:sym typeface="Wingdings" panose="05000000000000000000" pitchFamily="2" charset="2"/>
              </a:rPr>
              <a:t>) Fragment1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622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/res/layout/fragment1.xml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8068" y="1340768"/>
            <a:ext cx="11089234" cy="42473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</a:rPr>
              <a:t>xmlns:tools</a:t>
            </a:r>
            <a:r>
              <a:rPr lang="en-US" altLang="ko-KR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dirty="0">
                <a:latin typeface="Consolas" panose="020B0609020204030204" pitchFamily="49" charset="0"/>
              </a:rPr>
              <a:t>="@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android:color</a:t>
            </a:r>
            <a:r>
              <a:rPr lang="en-US" altLang="ko-KR" dirty="0" smtClean="0">
                <a:latin typeface="Consolas" panose="020B0609020204030204" pitchFamily="49" charset="0"/>
              </a:rPr>
              <a:t>/</a:t>
            </a:r>
            <a:r>
              <a:rPr lang="en-US" altLang="ko-KR" dirty="0" err="1" smtClean="0">
                <a:latin typeface="Consolas" panose="020B0609020204030204" pitchFamily="49" charset="0"/>
              </a:rPr>
              <a:t>holo_red_light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</a:rPr>
              <a:t>tools:context</a:t>
            </a:r>
            <a:r>
              <a:rPr lang="en-US" altLang="ko-KR" dirty="0">
                <a:latin typeface="Consolas" panose="020B0609020204030204" pitchFamily="49" charset="0"/>
              </a:rPr>
              <a:t>=".Fragment1"&gt;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android:text</a:t>
            </a:r>
            <a:r>
              <a:rPr lang="en-US" altLang="ko-KR" dirty="0" smtClean="0">
                <a:latin typeface="Consolas" panose="020B0609020204030204" pitchFamily="49" charset="0"/>
              </a:rPr>
              <a:t>="Fragment 1" </a:t>
            </a:r>
            <a:r>
              <a:rPr lang="en-US" altLang="ko-KR" dirty="0">
                <a:latin typeface="Consolas" panose="020B0609020204030204" pitchFamily="49" charset="0"/>
              </a:rPr>
              <a:t>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&lt;/LinearLayout&gt;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4655840" y="3501008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91944" y="3239398"/>
            <a:ext cx="3002745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Fragment1.java</a:t>
            </a:r>
            <a:r>
              <a:rPr lang="ko-KR" altLang="en-US" sz="1400" dirty="0" smtClean="0"/>
              <a:t>가 만들어지기까지 </a:t>
            </a:r>
            <a:endParaRPr lang="en-US" altLang="ko-KR" sz="1400" dirty="0" smtClean="0"/>
          </a:p>
          <a:p>
            <a:r>
              <a:rPr lang="ko-KR" altLang="en-US" sz="1400" dirty="0" smtClean="0"/>
              <a:t>빨간색으로 오류 표시가 있습니다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280691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3 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만들 것입니다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Fragment1.java </a:t>
            </a:r>
            <a:r>
              <a:rPr lang="ko-KR" altLang="en-US" dirty="0" smtClean="0"/>
              <a:t>파일을 생성합니다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/java/</a:t>
            </a:r>
            <a:r>
              <a:rPr lang="en-US" altLang="ko-KR" dirty="0" err="1" smtClean="0"/>
              <a:t>org.joy.tab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 위에서 우클릭하여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Java Class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 클래스 이름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파일이름</a:t>
            </a:r>
            <a:r>
              <a:rPr lang="en-US" altLang="ko-KR" dirty="0" smtClean="0">
                <a:sym typeface="Wingdings" panose="05000000000000000000" pitchFamily="2" charset="2"/>
              </a:rPr>
              <a:t>) Fragment1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Fragment1 </a:t>
            </a:r>
            <a:r>
              <a:rPr lang="ko-KR" altLang="en-US" dirty="0" smtClean="0"/>
              <a:t>클래스가 </a:t>
            </a:r>
            <a:r>
              <a:rPr lang="en-US" altLang="ko-KR" dirty="0" smtClean="0"/>
              <a:t>Fragment </a:t>
            </a:r>
            <a:r>
              <a:rPr lang="ko-KR" altLang="en-US" dirty="0" smtClean="0"/>
              <a:t>클래스를 상속을 받도록 합니다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public class Fragment1 extends Fragment </a:t>
            </a:r>
          </a:p>
          <a:p>
            <a:pPr lvl="1"/>
            <a:r>
              <a:rPr lang="en-US" altLang="ko-KR" dirty="0" smtClean="0"/>
              <a:t>@Override &lt;</a:t>
            </a:r>
            <a:r>
              <a:rPr lang="ko-KR" altLang="en-US" dirty="0" smtClean="0"/>
              <a:t>탭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을 입력하면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재정의 할 수 있는 메소드 메뉴가 나옵니다</a:t>
            </a:r>
            <a:r>
              <a:rPr lang="en-US" altLang="ko-KR" dirty="0" smtClean="0"/>
              <a:t>.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onCreateView()</a:t>
            </a:r>
            <a:r>
              <a:rPr lang="ko-KR" altLang="en-US" dirty="0" smtClean="0"/>
              <a:t>를 재정의하고</a:t>
            </a:r>
            <a:r>
              <a:rPr lang="en-US" altLang="ko-KR" dirty="0" smtClean="0"/>
              <a:t>, fragment1.xml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inflation</a:t>
            </a:r>
            <a:r>
              <a:rPr lang="ko-KR" altLang="en-US" dirty="0" smtClean="0"/>
              <a:t>하도록 다음과 같이 코딩합니다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1432" y="3789040"/>
            <a:ext cx="11711448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Fragment1 extends Fragment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ViewGroup container, 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>
                <a:latin typeface="Consolas" panose="020B0609020204030204" pitchFamily="49" charset="0"/>
              </a:rPr>
              <a:t>(R.layout.</a:t>
            </a:r>
            <a:r>
              <a:rPr lang="en-US" altLang="ko-KR" sz="1600" b="1" dirty="0">
                <a:latin typeface="Consolas" panose="020B0609020204030204" pitchFamily="49" charset="0"/>
              </a:rPr>
              <a:t>fragment1</a:t>
            </a:r>
            <a:r>
              <a:rPr lang="en-US" altLang="ko-KR" sz="1600" dirty="0">
                <a:latin typeface="Consolas" panose="020B0609020204030204" pitchFamily="49" charset="0"/>
              </a:rPr>
              <a:t>, container, false);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92226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3 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만들 것입니다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같은 방법으로 </a:t>
            </a:r>
            <a:r>
              <a:rPr lang="en-US" altLang="ko-KR" dirty="0" smtClean="0"/>
              <a:t>Fragment2.java, Fragment3.java, fragment2.xml, fragment3.xml</a:t>
            </a:r>
            <a:r>
              <a:rPr lang="ko-KR" altLang="en-US" dirty="0" smtClean="0"/>
              <a:t>파일을 복사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붙여넣기</a:t>
            </a:r>
            <a:r>
              <a:rPr lang="ko-KR" altLang="en-US" dirty="0" smtClean="0"/>
              <a:t> 방식으로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파일의 내용을 적절히 수정하면 편리합니다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예를 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 파일이 </a:t>
            </a:r>
            <a:r>
              <a:rPr lang="en-US" altLang="ko-KR" dirty="0" smtClean="0"/>
              <a:t>Fragment2.java</a:t>
            </a:r>
            <a:r>
              <a:rPr lang="ko-KR" altLang="en-US" dirty="0"/>
              <a:t> </a:t>
            </a:r>
            <a:r>
              <a:rPr lang="ko-KR" altLang="en-US" dirty="0" smtClean="0"/>
              <a:t>라면</a:t>
            </a:r>
            <a:r>
              <a:rPr lang="en-US" altLang="ko-KR" dirty="0" smtClean="0"/>
              <a:t>, fragment2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inflation</a:t>
            </a:r>
            <a:r>
              <a:rPr lang="ko-KR" altLang="en-US" dirty="0" smtClean="0"/>
              <a:t>해야 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또한 </a:t>
            </a:r>
            <a:r>
              <a:rPr lang="en-US" altLang="ko-KR" dirty="0" smtClean="0"/>
              <a:t>fragment2.xml </a:t>
            </a:r>
            <a:r>
              <a:rPr lang="ko-KR" altLang="en-US" dirty="0" smtClean="0"/>
              <a:t>파일에서는</a:t>
            </a:r>
            <a:r>
              <a:rPr lang="en-US" altLang="ko-KR" dirty="0" smtClean="0"/>
              <a:t>, layout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background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green </a:t>
            </a:r>
            <a:r>
              <a:rPr lang="ko-KR" altLang="en-US" dirty="0" smtClean="0"/>
              <a:t>으로 설정하고</a:t>
            </a:r>
            <a:r>
              <a:rPr lang="en-US" altLang="ko-KR" dirty="0" smtClean="0"/>
              <a:t>, button text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Fragment 2 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/>
              <a:t>또한 </a:t>
            </a:r>
            <a:r>
              <a:rPr lang="en-US" altLang="ko-KR" dirty="0" smtClean="0"/>
              <a:t>fragment3.xml </a:t>
            </a:r>
            <a:r>
              <a:rPr lang="ko-KR" altLang="en-US" dirty="0"/>
              <a:t>파일에서는</a:t>
            </a:r>
            <a:r>
              <a:rPr lang="en-US" altLang="ko-KR" dirty="0"/>
              <a:t>, layout</a:t>
            </a:r>
            <a:r>
              <a:rPr lang="ko-KR" altLang="en-US" dirty="0"/>
              <a:t>의 </a:t>
            </a:r>
            <a:r>
              <a:rPr lang="en-US" altLang="ko-KR" dirty="0"/>
              <a:t>background </a:t>
            </a:r>
            <a:r>
              <a:rPr lang="ko-KR" altLang="en-US" dirty="0"/>
              <a:t>는 </a:t>
            </a:r>
            <a:r>
              <a:rPr lang="en-US" altLang="ko-KR" dirty="0" smtClean="0"/>
              <a:t>blue </a:t>
            </a:r>
            <a:r>
              <a:rPr lang="ko-KR" altLang="en-US" dirty="0"/>
              <a:t>으로 설정하고</a:t>
            </a:r>
            <a:r>
              <a:rPr lang="en-US" altLang="ko-KR" dirty="0"/>
              <a:t>, button text</a:t>
            </a:r>
            <a:r>
              <a:rPr lang="ko-KR" altLang="en-US" dirty="0"/>
              <a:t>를 </a:t>
            </a:r>
            <a:r>
              <a:rPr lang="en-US" altLang="ko-KR" dirty="0"/>
              <a:t>Fragment </a:t>
            </a:r>
            <a:r>
              <a:rPr lang="en-US" altLang="ko-KR" dirty="0" smtClean="0"/>
              <a:t>3 </a:t>
            </a:r>
            <a:r>
              <a:rPr lang="ko-KR" altLang="en-US" dirty="0"/>
              <a:t>로 설정합니다</a:t>
            </a:r>
            <a:r>
              <a:rPr lang="en-US" altLang="ko-KR" dirty="0"/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9336" y="2204864"/>
            <a:ext cx="11711448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Fragment2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extends Fragment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ViewGroup container, 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(R.layout.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fragment2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latin typeface="Consolas" panose="020B0609020204030204" pitchFamily="49" charset="0"/>
              </a:rPr>
              <a:t>container, false);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97683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4: </a:t>
            </a:r>
            <a:r>
              <a:rPr lang="ko-KR" altLang="en-US" dirty="0" smtClean="0"/>
              <a:t>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만들었으니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이제 </a:t>
            </a:r>
            <a:r>
              <a:rPr lang="en-US" altLang="ko-KR" dirty="0" smtClean="0"/>
              <a:t>MainActivity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ActionBar</a:t>
            </a:r>
            <a:r>
              <a:rPr lang="ko-KR" altLang="en-US" dirty="0" smtClean="0"/>
              <a:t>를 설정하고 </a:t>
            </a:r>
            <a:r>
              <a:rPr lang="en-US" altLang="ko-KR" dirty="0" smtClean="0"/>
              <a:t>Fragment</a:t>
            </a:r>
            <a:r>
              <a:rPr lang="ko-KR" altLang="en-US" dirty="0"/>
              <a:t> </a:t>
            </a:r>
            <a:r>
              <a:rPr lang="ko-KR" altLang="en-US" dirty="0" smtClean="0"/>
              <a:t>객체를 생성하면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좀 복잡하니까 다음 페이지의 코드 흐름을 살펴보고 복사해서 사용하면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여기까지 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모두 코딩한 것 같은데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앱을 실행하자마자 계속 다운되는 경우가 있을 것입니다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다음 페이지에 약간의 설명이 있는 </a:t>
            </a:r>
            <a:r>
              <a:rPr lang="en-US" altLang="ko-KR" dirty="0" smtClean="0"/>
              <a:t>/res/values/styles.xml</a:t>
            </a:r>
            <a:r>
              <a:rPr lang="ko-KR" altLang="en-US" dirty="0" smtClean="0"/>
              <a:t>파일을 변경 문제 때문인지 확인해보십시오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err="1" smtClean="0"/>
              <a:t>ActionBar</a:t>
            </a:r>
            <a:r>
              <a:rPr lang="ko-KR" altLang="en-US" dirty="0" smtClean="0"/>
              <a:t>가 디폴트로 시스템에서 생성하지 않도록 </a:t>
            </a:r>
            <a:r>
              <a:rPr lang="en-US" altLang="ko-KR" dirty="0" err="1" smtClean="0"/>
              <a:t>NoActionBar</a:t>
            </a:r>
            <a:r>
              <a:rPr lang="ko-KR" altLang="en-US" dirty="0"/>
              <a:t> </a:t>
            </a:r>
            <a:r>
              <a:rPr lang="ko-KR" altLang="en-US" dirty="0" smtClean="0"/>
              <a:t>옵션을 </a:t>
            </a:r>
            <a:r>
              <a:rPr lang="en-US" altLang="ko-KR" dirty="0" smtClean="0"/>
              <a:t>styles </a:t>
            </a:r>
            <a:r>
              <a:rPr lang="ko-KR" altLang="en-US" dirty="0" smtClean="0"/>
              <a:t>파일에 명시해야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525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Toolbar </a:t>
            </a:r>
            <a:r>
              <a:rPr lang="en-US" altLang="ko-KR" sz="1400" dirty="0" err="1">
                <a:latin typeface="Consolas" panose="020B0609020204030204" pitchFamily="49" charset="0"/>
              </a:rPr>
              <a:t>toolbar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Fragment1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fragment1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Fragment2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fragment2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Fragment3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fragment3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toolbar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R.id.toolbar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setSupportActionBar</a:t>
            </a:r>
            <a:r>
              <a:rPr lang="en-US" altLang="ko-KR" sz="1400" dirty="0">
                <a:latin typeface="Consolas" panose="020B0609020204030204" pitchFamily="49" charset="0"/>
              </a:rPr>
              <a:t>(toolbar);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ActionBar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actionBar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getSupportActionBar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actionBar.setDisplayShowTitleEnabled</a:t>
            </a:r>
            <a:r>
              <a:rPr lang="en-US" altLang="ko-KR" sz="1400" dirty="0">
                <a:latin typeface="Consolas" panose="020B0609020204030204" pitchFamily="49" charset="0"/>
              </a:rPr>
              <a:t>(false);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fragment1 = new Fragment1();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fragment2 = new Fragment2();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fragment3 = new Fragment3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fragment1).commit();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</a:t>
            </a:r>
            <a:r>
              <a:rPr lang="en-US" altLang="ko-KR" sz="1400" dirty="0">
                <a:latin typeface="Consolas" panose="020B0609020204030204" pitchFamily="49" charset="0"/>
              </a:rPr>
              <a:t> tabs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R.id.tabs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tabs.addTab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tabs.newTab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setText</a:t>
            </a:r>
            <a:r>
              <a:rPr lang="en-US" altLang="ko-KR" sz="1400" dirty="0">
                <a:latin typeface="Consolas" panose="020B0609020204030204" pitchFamily="49" charset="0"/>
              </a:rPr>
              <a:t>("</a:t>
            </a:r>
            <a:r>
              <a:rPr lang="ko-KR" altLang="en-US" sz="1400" dirty="0">
                <a:latin typeface="Consolas" panose="020B0609020204030204" pitchFamily="49" charset="0"/>
              </a:rPr>
              <a:t>통화기록</a:t>
            </a:r>
            <a:r>
              <a:rPr lang="en-US" altLang="ko-KR" sz="1400" dirty="0">
                <a:latin typeface="Consolas" panose="020B0609020204030204" pitchFamily="49" charset="0"/>
              </a:rPr>
              <a:t>"));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tabs.addTab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tabs.newTab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setText</a:t>
            </a:r>
            <a:r>
              <a:rPr lang="en-US" altLang="ko-KR" sz="1400" dirty="0">
                <a:latin typeface="Consolas" panose="020B0609020204030204" pitchFamily="49" charset="0"/>
              </a:rPr>
              <a:t>("</a:t>
            </a:r>
            <a:r>
              <a:rPr lang="ko-KR" altLang="en-US" sz="1400" dirty="0" err="1">
                <a:latin typeface="Consolas" panose="020B0609020204030204" pitchFamily="49" charset="0"/>
              </a:rPr>
              <a:t>스팸기록</a:t>
            </a:r>
            <a:r>
              <a:rPr lang="en-US" altLang="ko-KR" sz="1400" dirty="0">
                <a:latin typeface="Consolas" panose="020B0609020204030204" pitchFamily="49" charset="0"/>
              </a:rPr>
              <a:t>"));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tabs.addTab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tabs.newTab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setText</a:t>
            </a:r>
            <a:r>
              <a:rPr lang="en-US" altLang="ko-KR" sz="1400" dirty="0">
                <a:latin typeface="Consolas" panose="020B0609020204030204" pitchFamily="49" charset="0"/>
              </a:rPr>
              <a:t>("</a:t>
            </a:r>
            <a:r>
              <a:rPr lang="ko-KR" altLang="en-US" sz="1400" dirty="0">
                <a:latin typeface="Consolas" panose="020B0609020204030204" pitchFamily="49" charset="0"/>
              </a:rPr>
              <a:t>연락처</a:t>
            </a:r>
            <a:r>
              <a:rPr lang="en-US" altLang="ko-KR" sz="1400" dirty="0" smtClean="0">
                <a:latin typeface="Consolas" panose="020B0609020204030204" pitchFamily="49" charset="0"/>
              </a:rPr>
              <a:t>"));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23792" y="423945"/>
            <a:ext cx="218040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MainActivity.java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5440042" y="2564904"/>
            <a:ext cx="6134187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레이아웃에서 정의한 </a:t>
            </a:r>
            <a:r>
              <a:rPr lang="en-US" altLang="ko-KR" sz="1200" dirty="0" smtClean="0"/>
              <a:t>Toolbar</a:t>
            </a:r>
            <a:r>
              <a:rPr lang="ko-KR" altLang="en-US" sz="1200" dirty="0" smtClean="0"/>
              <a:t>객체를 여기서 </a:t>
            </a:r>
            <a:r>
              <a:rPr lang="en-US" altLang="ko-KR" sz="1200" dirty="0" err="1" smtClean="0"/>
              <a:t>setSupportActionBar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로 설정해야 합니다 </a:t>
            </a:r>
            <a:endParaRPr lang="en-US" altLang="ko-KR" sz="1200" dirty="0" smtClean="0"/>
          </a:p>
          <a:p>
            <a:r>
              <a:rPr lang="ko-KR" altLang="en-US" sz="1200" dirty="0" smtClean="0"/>
              <a:t>단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테마</a:t>
            </a:r>
            <a:r>
              <a:rPr lang="en-US" altLang="ko-KR" sz="1200" dirty="0" smtClean="0"/>
              <a:t>(theme)</a:t>
            </a:r>
            <a:r>
              <a:rPr lang="ko-KR" altLang="en-US" sz="1200" dirty="0" smtClean="0"/>
              <a:t>을 </a:t>
            </a:r>
            <a:r>
              <a:rPr lang="en-US" altLang="ko-KR" sz="1200" dirty="0" err="1" smtClean="0"/>
              <a:t>ActioBar</a:t>
            </a:r>
            <a:r>
              <a:rPr lang="ko-KR" altLang="en-US" sz="1200" dirty="0" smtClean="0"/>
              <a:t>가 있는 것이라면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없는 것으로 설정해야 작동합니다</a:t>
            </a:r>
            <a:r>
              <a:rPr lang="en-US" altLang="ko-KR" sz="1200" dirty="0" smtClean="0"/>
              <a:t>. </a:t>
            </a:r>
          </a:p>
          <a:p>
            <a:r>
              <a:rPr lang="ko-KR" altLang="en-US" sz="1200" dirty="0" smtClean="0"/>
              <a:t>이를 위해 </a:t>
            </a:r>
            <a:r>
              <a:rPr lang="en-US" altLang="ko-KR" sz="1200" dirty="0" smtClean="0"/>
              <a:t>res/values/styles.xml</a:t>
            </a:r>
            <a:r>
              <a:rPr lang="ko-KR" altLang="en-US" sz="1200" dirty="0" smtClean="0"/>
              <a:t>을 아래와 같이 수정해야 합니다</a:t>
            </a:r>
            <a:endParaRPr lang="en-US" altLang="ko-KR" sz="1200" dirty="0" smtClean="0"/>
          </a:p>
          <a:p>
            <a:r>
              <a:rPr lang="en-US" altLang="ko-KR" sz="1200" dirty="0"/>
              <a:t>&lt;style name="</a:t>
            </a:r>
            <a:r>
              <a:rPr lang="en-US" altLang="ko-KR" sz="1200" dirty="0" err="1"/>
              <a:t>AppTheme</a:t>
            </a:r>
            <a:r>
              <a:rPr lang="en-US" altLang="ko-KR" sz="1200" dirty="0"/>
              <a:t>" parent="</a:t>
            </a:r>
            <a:r>
              <a:rPr lang="en-US" altLang="ko-KR" sz="1200" dirty="0" err="1"/>
              <a:t>Theme.AppCompat.Light.</a:t>
            </a:r>
            <a:r>
              <a:rPr lang="en-US" altLang="ko-KR" sz="1200" dirty="0" err="1">
                <a:solidFill>
                  <a:srgbClr val="C00000"/>
                </a:solidFill>
              </a:rPr>
              <a:t>NoActionBa</a:t>
            </a:r>
            <a:r>
              <a:rPr lang="en-US" altLang="ko-KR" sz="1200" dirty="0" err="1"/>
              <a:t>r</a:t>
            </a:r>
            <a:r>
              <a:rPr lang="en-US" altLang="ko-KR" sz="1200" dirty="0"/>
              <a:t>"&gt;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902901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tabs.addOnTabSelectedListener</a:t>
            </a:r>
            <a:r>
              <a:rPr lang="en-US" altLang="ko-KR" sz="1400" dirty="0" smtClean="0">
                <a:latin typeface="Consolas" panose="020B0609020204030204" pitchFamily="49" charset="0"/>
              </a:rPr>
              <a:t>(new 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TabLayout.OnTabSelectedListener</a:t>
            </a:r>
            <a:r>
              <a:rPr lang="en-US" altLang="ko-KR" sz="14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onTabSelected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TabLayout.Tab</a:t>
            </a:r>
            <a:r>
              <a:rPr lang="en-US" altLang="ko-KR" sz="1400" dirty="0">
                <a:latin typeface="Consolas" panose="020B0609020204030204" pitchFamily="49" charset="0"/>
              </a:rPr>
              <a:t> tab)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int position = </a:t>
            </a:r>
            <a:r>
              <a:rPr lang="en-US" altLang="ko-KR" sz="1400" dirty="0" err="1">
                <a:latin typeface="Consolas" panose="020B0609020204030204" pitchFamily="49" charset="0"/>
              </a:rPr>
              <a:t>tab.getPosition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Log.d</a:t>
            </a:r>
            <a:r>
              <a:rPr lang="en-US" altLang="ko-KR" sz="1400" dirty="0">
                <a:latin typeface="Consolas" panose="020B0609020204030204" pitchFamily="49" charset="0"/>
              </a:rPr>
              <a:t>("MainActivity", "</a:t>
            </a:r>
            <a:r>
              <a:rPr lang="ko-KR" altLang="en-US" sz="1400" dirty="0">
                <a:latin typeface="Consolas" panose="020B0609020204030204" pitchFamily="49" charset="0"/>
              </a:rPr>
              <a:t>선택된 탭 </a:t>
            </a:r>
            <a:r>
              <a:rPr lang="en-US" altLang="ko-KR" sz="1400" dirty="0">
                <a:latin typeface="Consolas" panose="020B0609020204030204" pitchFamily="49" charset="0"/>
              </a:rPr>
              <a:t>: " + position);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Fragment selected = null;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if (position == 0)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selected = fragment1;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} else if (position == 1)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selected = fragment2;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} else if (position == 2)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selected = fragment3;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 smtClean="0">
                <a:latin typeface="Consolas" panose="020B0609020204030204" pitchFamily="49" charset="0"/>
              </a:rPr>
              <a:t>().</a:t>
            </a:r>
            <a:r>
              <a:rPr lang="en-US" altLang="ko-KR" sz="1400" dirty="0">
                <a:latin typeface="Consolas" panose="020B0609020204030204" pitchFamily="49" charset="0"/>
              </a:rPr>
              <a:t>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selected).commit();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onTabUnselected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TabLayout.Tab</a:t>
            </a:r>
            <a:r>
              <a:rPr lang="en-US" altLang="ko-KR" sz="1400" dirty="0">
                <a:latin typeface="Consolas" panose="020B0609020204030204" pitchFamily="49" charset="0"/>
              </a:rPr>
              <a:t> tab)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onTabReselected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TabLayout.Tab</a:t>
            </a:r>
            <a:r>
              <a:rPr lang="en-US" altLang="ko-KR" sz="1400" dirty="0">
                <a:latin typeface="Consolas" panose="020B0609020204030204" pitchFamily="49" charset="0"/>
              </a:rPr>
              <a:t> tab)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8040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MainActivity.java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3595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Hu054Tab </a:t>
            </a:r>
            <a:r>
              <a:rPr lang="ko-KR" altLang="en-US" dirty="0" smtClean="0"/>
              <a:t>실습의 결과입니다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err="1" smtClean="0"/>
              <a:t>PopQuiz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추측 </a:t>
            </a:r>
            <a:r>
              <a:rPr lang="ko-KR" altLang="en-US" dirty="0" err="1" smtClean="0"/>
              <a:t>하건데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여러분의 실습 결과는 </a:t>
            </a:r>
            <a:r>
              <a:rPr lang="en-US" altLang="ko-KR" dirty="0" err="1" smtClean="0"/>
              <a:t>ActionBar</a:t>
            </a:r>
            <a:r>
              <a:rPr lang="ko-KR" altLang="en-US" dirty="0" smtClean="0"/>
              <a:t>의 제목이 </a:t>
            </a:r>
            <a:r>
              <a:rPr lang="en-US" altLang="ko-KR" dirty="0" smtClean="0"/>
              <a:t>Title</a:t>
            </a:r>
            <a:r>
              <a:rPr lang="ko-KR" altLang="en-US" dirty="0" smtClean="0"/>
              <a:t>로 나올 것입니다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그러면</a:t>
            </a:r>
            <a:r>
              <a:rPr lang="en-US" altLang="ko-KR" dirty="0" smtClean="0"/>
              <a:t>, Title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Project </a:t>
            </a:r>
            <a:r>
              <a:rPr lang="ko-KR" altLang="en-US" dirty="0" smtClean="0"/>
              <a:t>이름 </a:t>
            </a:r>
            <a:r>
              <a:rPr lang="en-US" altLang="ko-KR" dirty="0" smtClean="0"/>
              <a:t>Hu054Tab </a:t>
            </a:r>
            <a:r>
              <a:rPr lang="ko-KR" altLang="en-US" dirty="0" smtClean="0"/>
              <a:t>으로 수정해 보시길 바랍니다</a:t>
            </a:r>
            <a:r>
              <a:rPr lang="en-US" altLang="ko-KR" dirty="0" smtClean="0"/>
              <a:t>. ("Hu054"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hard-coded</a:t>
            </a:r>
            <a:r>
              <a:rPr lang="ko-KR" altLang="en-US" dirty="0" smtClean="0"/>
              <a:t>하면 안됩니다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068960"/>
            <a:ext cx="1973949" cy="34668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820" y="3068960"/>
            <a:ext cx="1989817" cy="34668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408" y="3068960"/>
            <a:ext cx="1989817" cy="346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50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수명 주기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8595228" cy="5659818"/>
          </a:xfrm>
        </p:spPr>
        <p:txBody>
          <a:bodyPr/>
          <a:lstStyle/>
          <a:p>
            <a:r>
              <a:rPr lang="ko-KR" altLang="en-US" dirty="0" err="1" smtClean="0">
                <a:sym typeface="Wingdings" panose="05000000000000000000" pitchFamily="2" charset="2"/>
              </a:rPr>
              <a:t>프래그멘트의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생명주기 그림을 </a:t>
            </a:r>
            <a:r>
              <a:rPr lang="ko-KR" altLang="en-US" dirty="0" smtClean="0">
                <a:sym typeface="Wingdings" panose="05000000000000000000" pitchFamily="2" charset="2"/>
              </a:rPr>
              <a:t>보면 알 수 있듯이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다른 생명주기는 똑같습니다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다만 액티비티의 </a:t>
            </a:r>
            <a:r>
              <a:rPr lang="en-US" altLang="ko-KR" dirty="0">
                <a:sym typeface="Wingdings" panose="05000000000000000000" pitchFamily="2" charset="2"/>
              </a:rPr>
              <a:t>onCreate() 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 err="1">
                <a:sym typeface="Wingdings" panose="05000000000000000000" pitchFamily="2" charset="2"/>
              </a:rPr>
              <a:t>onDestory</a:t>
            </a:r>
            <a:r>
              <a:rPr lang="en-US" altLang="ko-KR" dirty="0">
                <a:sym typeface="Wingdings" panose="05000000000000000000" pitchFamily="2" charset="2"/>
              </a:rPr>
              <a:t>() method</a:t>
            </a:r>
            <a:r>
              <a:rPr lang="ko-KR" altLang="en-US" dirty="0">
                <a:sym typeface="Wingdings" panose="05000000000000000000" pitchFamily="2" charset="2"/>
              </a:rPr>
              <a:t>가 좀더 세분화 </a:t>
            </a:r>
            <a:r>
              <a:rPr lang="ko-KR" altLang="en-US" dirty="0" smtClean="0">
                <a:sym typeface="Wingdings" panose="05000000000000000000" pitchFamily="2" charset="2"/>
              </a:rPr>
              <a:t>되었습니다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onAttach</a:t>
            </a:r>
            <a:r>
              <a:rPr lang="en-US" altLang="ko-KR" dirty="0">
                <a:sym typeface="Wingdings" panose="05000000000000000000" pitchFamily="2" charset="2"/>
              </a:rPr>
              <a:t>() : Fragment</a:t>
            </a:r>
            <a:r>
              <a:rPr lang="ko-KR" altLang="en-US" dirty="0">
                <a:sym typeface="Wingdings" panose="05000000000000000000" pitchFamily="2" charset="2"/>
              </a:rPr>
              <a:t>가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에 연결되기 전에 호출된다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Fragment</a:t>
            </a:r>
            <a:r>
              <a:rPr lang="ko-KR" altLang="en-US" dirty="0">
                <a:sym typeface="Wingdings" panose="05000000000000000000" pitchFamily="2" charset="2"/>
              </a:rPr>
              <a:t>는 아직 생성되지 않았다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onCreate() : Fragment</a:t>
            </a:r>
            <a:r>
              <a:rPr lang="ko-KR" altLang="en-US" dirty="0">
                <a:sym typeface="Wingdings" panose="05000000000000000000" pitchFamily="2" charset="2"/>
              </a:rPr>
              <a:t>가 생성되는 시점에 호출된다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하지만 </a:t>
            </a:r>
            <a:r>
              <a:rPr lang="ko-KR" altLang="en-US" dirty="0">
                <a:sym typeface="Wingdings" panose="05000000000000000000" pitchFamily="2" charset="2"/>
              </a:rPr>
              <a:t>아직 연결되어 있지는 않는다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onCreateView() : </a:t>
            </a:r>
            <a:r>
              <a:rPr lang="ko-KR" altLang="en-US" dirty="0">
                <a:sym typeface="Wingdings" panose="05000000000000000000" pitchFamily="2" charset="2"/>
              </a:rPr>
              <a:t>화면에 출력할 레이아웃을 </a:t>
            </a:r>
            <a:r>
              <a:rPr lang="en-US" altLang="ko-KR" dirty="0">
                <a:sym typeface="Wingdings" panose="05000000000000000000" pitchFamily="2" charset="2"/>
              </a:rPr>
              <a:t>Inflate </a:t>
            </a:r>
            <a:r>
              <a:rPr lang="ko-KR" altLang="en-US" dirty="0">
                <a:sym typeface="Wingdings" panose="05000000000000000000" pitchFamily="2" charset="2"/>
              </a:rPr>
              <a:t>할 수 있도록 제공되는 </a:t>
            </a:r>
            <a:r>
              <a:rPr lang="ko-KR" altLang="en-US" dirty="0" err="1">
                <a:sym typeface="Wingdings" panose="05000000000000000000" pitchFamily="2" charset="2"/>
              </a:rPr>
              <a:t>옵션적인</a:t>
            </a:r>
            <a:r>
              <a:rPr lang="ko-KR" altLang="en-US" dirty="0">
                <a:sym typeface="Wingdings" panose="05000000000000000000" pitchFamily="2" charset="2"/>
              </a:rPr>
              <a:t> 성격의 </a:t>
            </a:r>
            <a:r>
              <a:rPr lang="en-US" altLang="ko-KR" dirty="0" err="1">
                <a:sym typeface="Wingdings" panose="05000000000000000000" pitchFamily="2" charset="2"/>
              </a:rPr>
              <a:t>CallBack</a:t>
            </a:r>
            <a:r>
              <a:rPr lang="en-US" altLang="ko-KR" dirty="0">
                <a:sym typeface="Wingdings" panose="05000000000000000000" pitchFamily="2" charset="2"/>
              </a:rPr>
              <a:t> Method</a:t>
            </a:r>
            <a:r>
              <a:rPr lang="ko-KR" altLang="en-US" dirty="0">
                <a:sym typeface="Wingdings" panose="05000000000000000000" pitchFamily="2" charset="2"/>
              </a:rPr>
              <a:t>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onActivityCreated</a:t>
            </a:r>
            <a:r>
              <a:rPr lang="en-US" altLang="ko-KR" dirty="0">
                <a:sym typeface="Wingdings" panose="05000000000000000000" pitchFamily="2" charset="2"/>
              </a:rPr>
              <a:t>() : Fragment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가 연결되는 시점이다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onStart</a:t>
            </a:r>
            <a:r>
              <a:rPr lang="en-US" altLang="ko-KR" dirty="0">
                <a:sym typeface="Wingdings" panose="05000000000000000000" pitchFamily="2" charset="2"/>
              </a:rPr>
              <a:t>() ~ </a:t>
            </a:r>
            <a:r>
              <a:rPr lang="en-US" altLang="ko-KR" dirty="0" err="1">
                <a:sym typeface="Wingdings" panose="05000000000000000000" pitchFamily="2" charset="2"/>
              </a:rPr>
              <a:t>onStop</a:t>
            </a:r>
            <a:r>
              <a:rPr lang="en-US" altLang="ko-KR" dirty="0">
                <a:sym typeface="Wingdings" panose="05000000000000000000" pitchFamily="2" charset="2"/>
              </a:rPr>
              <a:t>() : Activity </a:t>
            </a:r>
            <a:r>
              <a:rPr lang="ko-KR" altLang="en-US" dirty="0" err="1">
                <a:sym typeface="Wingdings" panose="05000000000000000000" pitchFamily="2" charset="2"/>
              </a:rPr>
              <a:t>생명주기와</a:t>
            </a:r>
            <a:r>
              <a:rPr lang="ko-KR" altLang="en-US" dirty="0">
                <a:sym typeface="Wingdings" panose="05000000000000000000" pitchFamily="2" charset="2"/>
              </a:rPr>
              <a:t> 똑같다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onDestroyView</a:t>
            </a:r>
            <a:r>
              <a:rPr lang="en-US" altLang="ko-KR" dirty="0">
                <a:sym typeface="Wingdings" panose="05000000000000000000" pitchFamily="2" charset="2"/>
              </a:rPr>
              <a:t>() : Fragment View</a:t>
            </a:r>
            <a:r>
              <a:rPr lang="ko-KR" altLang="en-US" dirty="0">
                <a:sym typeface="Wingdings" panose="05000000000000000000" pitchFamily="2" charset="2"/>
              </a:rPr>
              <a:t>를 제거하는 곳이다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onDestory</a:t>
            </a:r>
            <a:r>
              <a:rPr lang="en-US" altLang="ko-KR" dirty="0">
                <a:sym typeface="Wingdings" panose="05000000000000000000" pitchFamily="2" charset="2"/>
              </a:rPr>
              <a:t>() : Fragment </a:t>
            </a:r>
            <a:r>
              <a:rPr lang="ko-KR" altLang="en-US" dirty="0">
                <a:sym typeface="Wingdings" panose="05000000000000000000" pitchFamily="2" charset="2"/>
              </a:rPr>
              <a:t>객체를 제거하기 전이다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onDetach</a:t>
            </a:r>
            <a:r>
              <a:rPr lang="en-US" altLang="ko-KR" dirty="0">
                <a:sym typeface="Wingdings" panose="05000000000000000000" pitchFamily="2" charset="2"/>
              </a:rPr>
              <a:t>() : Fragment </a:t>
            </a:r>
            <a:r>
              <a:rPr lang="ko-KR" altLang="en-US" dirty="0">
                <a:sym typeface="Wingdings" panose="05000000000000000000" pitchFamily="2" charset="2"/>
              </a:rPr>
              <a:t>객체가 제거 된 후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와 연결관계를 삭제할 때 호출된다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919" y="0"/>
            <a:ext cx="2566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3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Hu054Tab2 </a:t>
            </a:r>
            <a:r>
              <a:rPr lang="ko-KR" altLang="en-US" b="1" dirty="0" smtClean="0"/>
              <a:t>하단 탭 보여주기 실습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하단 </a:t>
            </a:r>
            <a:r>
              <a:rPr lang="ko-KR" altLang="en-US" dirty="0"/>
              <a:t>탭은 </a:t>
            </a:r>
            <a:r>
              <a:rPr lang="en-US" altLang="ko-KR" dirty="0" err="1"/>
              <a:t>BottomNavigationView</a:t>
            </a:r>
            <a:r>
              <a:rPr lang="en-US" altLang="ko-KR" dirty="0"/>
              <a:t> </a:t>
            </a:r>
            <a:r>
              <a:rPr lang="ko-KR" altLang="en-US" dirty="0"/>
              <a:t>위젯으로 만들 수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b="1" dirty="0"/>
              <a:t>Step 1: </a:t>
            </a:r>
            <a:r>
              <a:rPr lang="ko-KR" altLang="en-US" dirty="0"/>
              <a:t>새로 프로젝트를 </a:t>
            </a:r>
            <a:r>
              <a:rPr lang="en-US" altLang="ko-KR" dirty="0"/>
              <a:t>Empty Activity</a:t>
            </a:r>
            <a:r>
              <a:rPr lang="ko-KR" altLang="en-US" dirty="0"/>
              <a:t>로 시작하고</a:t>
            </a:r>
            <a:r>
              <a:rPr lang="en-US" altLang="ko-KR" dirty="0"/>
              <a:t>,</a:t>
            </a:r>
            <a:r>
              <a:rPr lang="ko-KR" altLang="en-US" dirty="0"/>
              <a:t> 프로젝트 이름을 </a:t>
            </a:r>
            <a:r>
              <a:rPr lang="en-US" altLang="ko-KR" dirty="0" smtClean="0"/>
              <a:t>Hu054Tab2, </a:t>
            </a:r>
            <a:r>
              <a:rPr lang="ko-KR" altLang="en-US" dirty="0"/>
              <a:t>패키지 이름을 </a:t>
            </a:r>
            <a:r>
              <a:rPr lang="en-US" altLang="ko-KR" dirty="0"/>
              <a:t>tab</a:t>
            </a:r>
            <a:r>
              <a:rPr lang="ko-KR" altLang="en-US" dirty="0"/>
              <a:t>로 설정합니다</a:t>
            </a:r>
            <a:r>
              <a:rPr lang="en-US" altLang="ko-KR" dirty="0"/>
              <a:t>.  </a:t>
            </a:r>
          </a:p>
          <a:p>
            <a:pPr lvl="1"/>
            <a:r>
              <a:rPr lang="en-US" altLang="ko-KR" dirty="0"/>
              <a:t>/res/layout/activity_main.xml </a:t>
            </a:r>
            <a:r>
              <a:rPr lang="ko-KR" altLang="en-US" dirty="0"/>
              <a:t>파일을 </a:t>
            </a:r>
            <a:r>
              <a:rPr lang="en-US" altLang="ko-KR" dirty="0"/>
              <a:t>[Design]</a:t>
            </a:r>
            <a:r>
              <a:rPr lang="ko-KR" altLang="en-US" dirty="0"/>
              <a:t>탭으로 열고</a:t>
            </a:r>
            <a:r>
              <a:rPr lang="en-US" altLang="ko-KR" dirty="0"/>
              <a:t>, C</a:t>
            </a:r>
            <a:r>
              <a:rPr lang="en-US" altLang="ko-KR" dirty="0" smtClean="0"/>
              <a:t>ontainers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/>
              <a:t>BottomNavigationView</a:t>
            </a:r>
            <a:r>
              <a:rPr lang="ko-KR" altLang="en-US" dirty="0" smtClean="0"/>
              <a:t>를 찾습니다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오른쪽에 </a:t>
            </a:r>
            <a:r>
              <a:rPr lang="ko-KR" altLang="en-US" dirty="0"/>
              <a:t>있는 </a:t>
            </a:r>
            <a:r>
              <a:rPr lang="en-US" altLang="ko-KR" dirty="0"/>
              <a:t>[</a:t>
            </a:r>
            <a:r>
              <a:rPr lang="ko-KR" altLang="en-US" dirty="0"/>
              <a:t>다운로드</a:t>
            </a:r>
            <a:r>
              <a:rPr lang="en-US" altLang="ko-KR" dirty="0"/>
              <a:t>]</a:t>
            </a:r>
            <a:r>
              <a:rPr lang="ko-KR" altLang="en-US" dirty="0"/>
              <a:t>를 눌러 외부 라이브러리 설치 하십시오</a:t>
            </a:r>
            <a:r>
              <a:rPr lang="en-US" altLang="ko-KR" dirty="0"/>
              <a:t>.  </a:t>
            </a:r>
            <a:r>
              <a:rPr lang="en-US" altLang="ko-KR" dirty="0" err="1"/>
              <a:t>build.gradle</a:t>
            </a:r>
            <a:r>
              <a:rPr lang="ko-KR" altLang="en-US" dirty="0"/>
              <a:t>에 라이브러리가 설치된 것을 확인할 수 있습니다</a:t>
            </a:r>
            <a:r>
              <a:rPr lang="en-US" altLang="ko-KR" dirty="0"/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/>
              <a:t>Step 2: </a:t>
            </a:r>
            <a:r>
              <a:rPr lang="ko-KR" altLang="en-US" dirty="0" smtClean="0"/>
              <a:t>하단 탭에 들어갈 </a:t>
            </a:r>
            <a:r>
              <a:rPr lang="en-US" altLang="ko-KR" dirty="0" smtClean="0"/>
              <a:t>menu xml </a:t>
            </a:r>
            <a:r>
              <a:rPr lang="ko-KR" altLang="en-US" dirty="0" smtClean="0"/>
              <a:t>파일을 만들어야 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/app/res </a:t>
            </a:r>
            <a:r>
              <a:rPr lang="ko-KR" altLang="en-US" dirty="0" smtClean="0"/>
              <a:t>폴더에 </a:t>
            </a:r>
            <a:r>
              <a:rPr lang="en-US" altLang="ko-KR" dirty="0" smtClean="0"/>
              <a:t>menu </a:t>
            </a:r>
            <a:r>
              <a:rPr lang="ko-KR" altLang="en-US" dirty="0" smtClean="0"/>
              <a:t>폴더를 추가한 후에</a:t>
            </a:r>
            <a:r>
              <a:rPr lang="en-US" altLang="ko-KR" dirty="0" smtClean="0"/>
              <a:t>, menu_buttom.xml </a:t>
            </a:r>
            <a:r>
              <a:rPr lang="ko-KR" altLang="en-US" dirty="0" smtClean="0"/>
              <a:t>파일을 만듭니다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폴더 위에서 </a:t>
            </a:r>
            <a:r>
              <a:rPr lang="ko-KR" altLang="en-US" dirty="0" err="1" smtClean="0"/>
              <a:t>우클릭을</a:t>
            </a:r>
            <a:r>
              <a:rPr lang="ko-KR" altLang="en-US" dirty="0" smtClean="0"/>
              <a:t> 해서 </a:t>
            </a:r>
            <a:r>
              <a:rPr lang="en-US" altLang="ko-KR" dirty="0" smtClean="0"/>
              <a:t>New </a:t>
            </a:r>
            <a:r>
              <a:rPr lang="ko-KR" altLang="en-US" dirty="0" smtClean="0"/>
              <a:t>메뉴로 들어가야 합니다</a:t>
            </a:r>
            <a:r>
              <a:rPr lang="en-US" altLang="ko-KR" dirty="0" smtClean="0"/>
              <a:t>.  </a:t>
            </a:r>
          </a:p>
          <a:p>
            <a:pPr lvl="1"/>
            <a:r>
              <a:rPr lang="en-US" altLang="ko-KR" dirty="0" smtClean="0"/>
              <a:t>menu_bottom.xml </a:t>
            </a:r>
            <a:r>
              <a:rPr lang="ko-KR" altLang="en-US" dirty="0" smtClean="0"/>
              <a:t>파일은 다음과 같이 세 개 </a:t>
            </a:r>
            <a:r>
              <a:rPr lang="en-US" altLang="ko-KR" dirty="0" smtClean="0"/>
              <a:t>menu item</a:t>
            </a:r>
            <a:r>
              <a:rPr lang="ko-KR" altLang="en-US" dirty="0" smtClean="0"/>
              <a:t>을 갖도록 작성합니다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1562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&lt;menu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&lt;item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android:id="@+id/tab1"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app:showAsAction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ifRoom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android:enabled</a:t>
            </a:r>
            <a:r>
              <a:rPr lang="en-US" altLang="ko-KR" sz="1400" dirty="0">
                <a:latin typeface="Consolas" panose="020B0609020204030204" pitchFamily="49" charset="0"/>
              </a:rPr>
              <a:t>="true"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android:icon</a:t>
            </a:r>
            <a:r>
              <a:rPr lang="en-US" altLang="ko-KR" sz="1400" dirty="0">
                <a:latin typeface="Consolas" panose="020B0609020204030204" pitchFamily="49" charset="0"/>
              </a:rPr>
              <a:t>="@</a:t>
            </a:r>
            <a:r>
              <a:rPr lang="en-US" altLang="ko-KR" sz="1400" dirty="0" err="1">
                <a:latin typeface="Consolas" panose="020B0609020204030204" pitchFamily="49" charset="0"/>
              </a:rPr>
              <a:t>android:drawable</a:t>
            </a:r>
            <a:r>
              <a:rPr lang="en-US" altLang="ko-KR" sz="1400" dirty="0"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latin typeface="Consolas" panose="020B0609020204030204" pitchFamily="49" charset="0"/>
              </a:rPr>
              <a:t>ic_dialog_email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android:title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ko-KR" altLang="en-US" sz="1400" dirty="0">
                <a:latin typeface="Consolas" panose="020B0609020204030204" pitchFamily="49" charset="0"/>
              </a:rPr>
              <a:t>이메일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&lt;item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android:id="@+id/tab2"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app:showAsAction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ifRoom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android:icon</a:t>
            </a:r>
            <a:r>
              <a:rPr lang="en-US" altLang="ko-KR" sz="1400" dirty="0">
                <a:latin typeface="Consolas" panose="020B0609020204030204" pitchFamily="49" charset="0"/>
              </a:rPr>
              <a:t>="@</a:t>
            </a:r>
            <a:r>
              <a:rPr lang="en-US" altLang="ko-KR" sz="1400" dirty="0" err="1">
                <a:latin typeface="Consolas" panose="020B0609020204030204" pitchFamily="49" charset="0"/>
              </a:rPr>
              <a:t>android:drawable</a:t>
            </a:r>
            <a:r>
              <a:rPr lang="en-US" altLang="ko-KR" sz="1400" dirty="0"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latin typeface="Consolas" panose="020B0609020204030204" pitchFamily="49" charset="0"/>
              </a:rPr>
              <a:t>ic_dialog_info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android:title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ko-KR" altLang="en-US" sz="1400" dirty="0">
                <a:latin typeface="Consolas" panose="020B0609020204030204" pitchFamily="49" charset="0"/>
              </a:rPr>
              <a:t>정보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&lt;item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android:id="@+id/tab3"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app:showAsAction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ifRoom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android:enabled</a:t>
            </a:r>
            <a:r>
              <a:rPr lang="en-US" altLang="ko-KR" sz="1400" dirty="0">
                <a:latin typeface="Consolas" panose="020B0609020204030204" pitchFamily="49" charset="0"/>
              </a:rPr>
              <a:t>="true"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android:icon</a:t>
            </a:r>
            <a:r>
              <a:rPr lang="en-US" altLang="ko-KR" sz="1400" dirty="0">
                <a:latin typeface="Consolas" panose="020B0609020204030204" pitchFamily="49" charset="0"/>
              </a:rPr>
              <a:t>="@</a:t>
            </a:r>
            <a:r>
              <a:rPr lang="en-US" altLang="ko-KR" sz="1400" dirty="0" err="1">
                <a:latin typeface="Consolas" panose="020B0609020204030204" pitchFamily="49" charset="0"/>
              </a:rPr>
              <a:t>android:drawable</a:t>
            </a:r>
            <a:r>
              <a:rPr lang="en-US" altLang="ko-KR" sz="1400" dirty="0"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latin typeface="Consolas" panose="020B0609020204030204" pitchFamily="49" charset="0"/>
              </a:rPr>
              <a:t>ic_dialog_map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android:title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ko-KR" altLang="en-US" sz="1400" dirty="0">
                <a:latin typeface="Consolas" panose="020B0609020204030204" pitchFamily="49" charset="0"/>
              </a:rPr>
              <a:t>위치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&lt;/menu&gt;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21887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menu_bottom.xml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120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Hu054Tab2 </a:t>
            </a:r>
            <a:r>
              <a:rPr lang="ko-KR" altLang="en-US" b="1" dirty="0" smtClean="0"/>
              <a:t>하단 탭 보여주기 실습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하단 </a:t>
            </a:r>
            <a:r>
              <a:rPr lang="ko-KR" altLang="en-US" dirty="0"/>
              <a:t>탭은 </a:t>
            </a:r>
            <a:r>
              <a:rPr lang="en-US" altLang="ko-KR" dirty="0" err="1"/>
              <a:t>BottomNavigationView</a:t>
            </a:r>
            <a:r>
              <a:rPr lang="en-US" altLang="ko-KR" dirty="0"/>
              <a:t> </a:t>
            </a:r>
            <a:r>
              <a:rPr lang="ko-KR" altLang="en-US" dirty="0"/>
              <a:t>위젯으로 만들 수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b="1" dirty="0"/>
              <a:t>Step </a:t>
            </a:r>
            <a:r>
              <a:rPr lang="en-US" altLang="ko-KR" b="1" dirty="0" smtClean="0"/>
              <a:t>3: </a:t>
            </a:r>
            <a:r>
              <a:rPr lang="en-US" altLang="ko-KR" dirty="0" smtClean="0"/>
              <a:t>activity_main.xml </a:t>
            </a:r>
            <a:r>
              <a:rPr lang="ko-KR" altLang="en-US" dirty="0" smtClean="0"/>
              <a:t>파일을 열고</a:t>
            </a:r>
            <a:r>
              <a:rPr lang="en-US" altLang="ko-KR" dirty="0" smtClean="0"/>
              <a:t>, MainActivity</a:t>
            </a:r>
            <a:r>
              <a:rPr lang="ko-KR" altLang="en-US" dirty="0" smtClean="0"/>
              <a:t>화면을 위한 레이아웃을 정의합니다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err="1" smtClean="0"/>
              <a:t>BottomNavigationView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객체가 바닥으로 위치하도록 </a:t>
            </a:r>
            <a:r>
              <a:rPr lang="en-US" altLang="ko-KR" dirty="0" err="1" smtClean="0"/>
              <a:t>ConstrantsLayout</a:t>
            </a:r>
            <a:r>
              <a:rPr lang="ko-KR" altLang="en-US" dirty="0" smtClean="0"/>
              <a:t>을 사용하였습니다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화면 전체는 </a:t>
            </a:r>
            <a:r>
              <a:rPr lang="en-US" altLang="ko-KR" dirty="0" smtClean="0"/>
              <a:t>FrameLayout</a:t>
            </a:r>
            <a:r>
              <a:rPr lang="ko-KR" altLang="en-US" dirty="0" smtClean="0"/>
              <a:t>이 차지하도록 하였습니다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menu </a:t>
            </a:r>
            <a:r>
              <a:rPr lang="ko-KR" altLang="en-US" dirty="0" smtClean="0"/>
              <a:t>속성 값으로 </a:t>
            </a:r>
            <a:r>
              <a:rPr lang="en-US" altLang="ko-KR" dirty="0" smtClean="0"/>
              <a:t>@</a:t>
            </a:r>
            <a:r>
              <a:rPr lang="en-US" altLang="ko-KR" dirty="0" err="1" smtClean="0"/>
              <a:t>menu_bottom</a:t>
            </a:r>
            <a:r>
              <a:rPr lang="ko-KR" altLang="en-US" dirty="0" smtClean="0"/>
              <a:t>이 설정되었으므로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앞에서 만든 </a:t>
            </a:r>
            <a:r>
              <a:rPr lang="en-US" altLang="ko-KR" dirty="0" smtClean="0"/>
              <a:t>menu_bottom.xml</a:t>
            </a:r>
            <a:r>
              <a:rPr lang="ko-KR" altLang="en-US" dirty="0"/>
              <a:t> </a:t>
            </a:r>
            <a:r>
              <a:rPr lang="ko-KR" altLang="en-US" dirty="0" smtClean="0"/>
              <a:t>파일 내용이 탭으로 보인다는 것을 알 수 있습니다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다음 페이지에서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item_color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오류 메시지가 뜨면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빨간 전구를 클릭하여 다음과 같이 </a:t>
            </a:r>
            <a:r>
              <a:rPr lang="en-US" altLang="ko-KR" dirty="0" smtClean="0"/>
              <a:t>resource file</a:t>
            </a:r>
            <a:r>
              <a:rPr lang="ko-KR" altLang="en-US" dirty="0"/>
              <a:t> </a:t>
            </a:r>
            <a:r>
              <a:rPr lang="en-US" altLang="ko-KR" dirty="0" smtClean="0"/>
              <a:t>create </a:t>
            </a:r>
            <a:r>
              <a:rPr lang="ko-KR" altLang="en-US" dirty="0" smtClean="0"/>
              <a:t>옵션을 택하여 자신이 한번 만들어 보십시오</a:t>
            </a:r>
            <a:r>
              <a:rPr lang="en-US" altLang="ko-KR" dirty="0" smtClean="0"/>
              <a:t>.  item_color.xml </a:t>
            </a:r>
            <a:r>
              <a:rPr lang="ko-KR" altLang="en-US" dirty="0" smtClean="0"/>
              <a:t>파일은 자동적으로 </a:t>
            </a:r>
            <a:r>
              <a:rPr lang="en-US" altLang="ko-KR" dirty="0" smtClean="0"/>
              <a:t>drawable </a:t>
            </a:r>
            <a:r>
              <a:rPr lang="ko-KR" altLang="en-US" dirty="0" smtClean="0"/>
              <a:t>폴더에 만들어집니다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71463" y="4077072"/>
            <a:ext cx="9802937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&lt;selector xmlns:android="http://schemas.android.com/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&lt;item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android:state_checked</a:t>
            </a:r>
            <a:r>
              <a:rPr lang="en-US" altLang="ko-KR" sz="1600" dirty="0">
                <a:latin typeface="Consolas" panose="020B0609020204030204" pitchFamily="49" charset="0"/>
              </a:rPr>
              <a:t>="true"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android:color</a:t>
            </a:r>
            <a:r>
              <a:rPr lang="en-US" altLang="ko-KR" sz="1600" dirty="0">
                <a:latin typeface="Consolas" panose="020B0609020204030204" pitchFamily="49" charset="0"/>
              </a:rPr>
              <a:t>="#51032d" /&gt;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&lt;item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android:color</a:t>
            </a:r>
            <a:r>
              <a:rPr lang="en-US" altLang="ko-KR" sz="1600" dirty="0">
                <a:latin typeface="Consolas" panose="020B0609020204030204" pitchFamily="49" charset="0"/>
              </a:rPr>
              <a:t>="#CFD8DC"  /&gt;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&lt;/selector&gt;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9483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909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android:layout_height="match_parent"&gt;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&lt;FrameLayout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android:id="@+id/container"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app:layout_behavior</a:t>
            </a:r>
            <a:r>
              <a:rPr lang="en-US" altLang="ko-KR" sz="1400" dirty="0">
                <a:latin typeface="Consolas" panose="020B0609020204030204" pitchFamily="49" charset="0"/>
              </a:rPr>
              <a:t>="@string/</a:t>
            </a:r>
            <a:r>
              <a:rPr lang="en-US" altLang="ko-KR" sz="1400" dirty="0" err="1">
                <a:latin typeface="Consolas" panose="020B0609020204030204" pitchFamily="49" charset="0"/>
              </a:rPr>
              <a:t>appbar_scrolling_view_behavior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&lt;com.google.android.material.bottomnavigation.BottomNavigationView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400" dirty="0" err="1">
                <a:latin typeface="Consolas" panose="020B0609020204030204" pitchFamily="49" charset="0"/>
              </a:rPr>
              <a:t>bottom_navigation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android:layout_marginEnd</a:t>
            </a:r>
            <a:r>
              <a:rPr lang="en-US" altLang="ko-KR" sz="1400" dirty="0">
                <a:latin typeface="Consolas" panose="020B0609020204030204" pitchFamily="49" charset="0"/>
              </a:rPr>
              <a:t>="0dp"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android:layout_marginStart</a:t>
            </a:r>
            <a:r>
              <a:rPr lang="en-US" altLang="ko-KR" sz="1400" dirty="0">
                <a:latin typeface="Consolas" panose="020B0609020204030204" pitchFamily="49" charset="0"/>
              </a:rPr>
              <a:t>="0dp"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app:layout_constraintLeft_toLeftOf="parent"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app:layout_constraintRight_toRightOf="parent"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app:itemBackground</a:t>
            </a:r>
            <a:r>
              <a:rPr lang="en-US" altLang="ko-KR" sz="1400" dirty="0">
                <a:latin typeface="Consolas" panose="020B0609020204030204" pitchFamily="49" charset="0"/>
              </a:rPr>
              <a:t>="@color/</a:t>
            </a:r>
            <a:r>
              <a:rPr lang="en-US" altLang="ko-KR" sz="1400" dirty="0" err="1">
                <a:latin typeface="Consolas" panose="020B0609020204030204" pitchFamily="49" charset="0"/>
              </a:rPr>
              <a:t>colorPrimary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app:itemIconTint</a:t>
            </a:r>
            <a:r>
              <a:rPr lang="en-US" altLang="ko-KR" sz="1400" dirty="0">
                <a:latin typeface="Consolas" panose="020B0609020204030204" pitchFamily="49" charset="0"/>
              </a:rPr>
              <a:t>="@drawable/</a:t>
            </a:r>
            <a:r>
              <a:rPr lang="en-US" altLang="ko-KR" sz="1400" dirty="0" err="1">
                <a:latin typeface="Consolas" panose="020B0609020204030204" pitchFamily="49" charset="0"/>
              </a:rPr>
              <a:t>item_color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app:itemTextColor</a:t>
            </a:r>
            <a:r>
              <a:rPr lang="en-US" altLang="ko-KR" sz="1400" dirty="0">
                <a:latin typeface="Consolas" panose="020B0609020204030204" pitchFamily="49" charset="0"/>
              </a:rPr>
              <a:t>="@drawable/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item_color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app:menu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="@menu/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menu_bottom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400" dirty="0">
                <a:latin typeface="Consolas" panose="020B0609020204030204" pitchFamily="49" charset="0"/>
              </a:rPr>
              <a:t>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0666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main_activity.xml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07968" y="5805264"/>
            <a:ext cx="2464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앞 쪽에 있는 설명을 읽어보십시오</a:t>
            </a:r>
            <a:r>
              <a:rPr lang="en-US" altLang="ko-KR" sz="1200" dirty="0" smtClean="0"/>
              <a:t>. </a:t>
            </a:r>
            <a:endParaRPr lang="ko-KR" altLang="en-US" sz="1200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421141" y="5943763"/>
            <a:ext cx="38682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9739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Hu054Tab2 </a:t>
            </a:r>
            <a:r>
              <a:rPr lang="ko-KR" altLang="en-US" b="1" dirty="0" smtClean="0"/>
              <a:t>하단 탭 보여주기 실습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하단 </a:t>
            </a:r>
            <a:r>
              <a:rPr lang="ko-KR" altLang="en-US" dirty="0"/>
              <a:t>탭은 </a:t>
            </a:r>
            <a:r>
              <a:rPr lang="en-US" altLang="ko-KR" dirty="0" err="1"/>
              <a:t>BottomNavigationView</a:t>
            </a:r>
            <a:r>
              <a:rPr lang="en-US" altLang="ko-KR" dirty="0"/>
              <a:t> </a:t>
            </a:r>
            <a:r>
              <a:rPr lang="ko-KR" altLang="en-US" dirty="0"/>
              <a:t>위젯으로 만들 수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b="1" dirty="0"/>
              <a:t>Step 4</a:t>
            </a:r>
            <a:r>
              <a:rPr lang="en-US" altLang="ko-KR" b="1" dirty="0" smtClean="0"/>
              <a:t>: </a:t>
            </a:r>
            <a:r>
              <a:rPr lang="ko-KR" altLang="en-US" dirty="0"/>
              <a:t>각 탭을 </a:t>
            </a:r>
            <a:r>
              <a:rPr lang="ko-KR" altLang="en-US" dirty="0" smtClean="0"/>
              <a:t>눌렀을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화면 가운데 있는 프레임 레이아웃 안에 </a:t>
            </a:r>
            <a:r>
              <a:rPr lang="ko-KR" altLang="en-US" dirty="0" err="1" smtClean="0"/>
              <a:t>프래그멘트들을</a:t>
            </a:r>
            <a:r>
              <a:rPr lang="ko-KR" altLang="en-US" dirty="0" smtClean="0"/>
              <a:t> 번갈아 보여주려고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그래서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바로 앞에 실습에서 만들었던 세 개의 프래그멘트 즉 세 개의 소스코드와 레이아웃을 파일을 모두 복사해서 이곳에 붙여 넣기를 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Step 5: MainActivity.java </a:t>
            </a:r>
            <a:r>
              <a:rPr lang="ko-KR" altLang="en-US" dirty="0" smtClean="0"/>
              <a:t>파일에 다음 코드를 입력합니다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320" y="1979708"/>
            <a:ext cx="2376264" cy="46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767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5360" y="860046"/>
            <a:ext cx="11365852" cy="440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Fragment1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fragment1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Fragment2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fragment2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Fragment3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fragment3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fragment1 = new Fragment1();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fragment2 = new Fragment2();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fragment3 = new Fragment3();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fragment1).commit();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BottomNavigationView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bottomNavigation</a:t>
            </a:r>
            <a:r>
              <a:rPr lang="en-US" altLang="ko-KR" sz="1400" dirty="0">
                <a:latin typeface="Consolas" panose="020B0609020204030204" pitchFamily="49" charset="0"/>
              </a:rPr>
              <a:t>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R.id.bottom_navigation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1628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MainActivity.java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3575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5360" y="860046"/>
            <a:ext cx="11365852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bottomNavigation.setOnNavigationItemSelectedListener</a:t>
            </a:r>
            <a:r>
              <a:rPr lang="en-US" altLang="ko-KR" sz="1400" dirty="0" smtClean="0">
                <a:latin typeface="Consolas" panose="020B0609020204030204" pitchFamily="49" charset="0"/>
              </a:rPr>
              <a:t>(new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                 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BottomNavigationView.OnNavigationItemSelectedListener</a:t>
            </a:r>
            <a:r>
              <a:rPr lang="en-US" altLang="ko-KR" sz="14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boolean </a:t>
            </a:r>
            <a:r>
              <a:rPr lang="en-US" altLang="ko-KR" sz="1400" dirty="0" err="1">
                <a:latin typeface="Consolas" panose="020B0609020204030204" pitchFamily="49" charset="0"/>
              </a:rPr>
              <a:t>onNavigationItemSelected</a:t>
            </a:r>
            <a:r>
              <a:rPr lang="en-US" altLang="ko-KR" sz="1400" dirty="0">
                <a:latin typeface="Consolas" panose="020B0609020204030204" pitchFamily="49" charset="0"/>
              </a:rPr>
              <a:t>(@</a:t>
            </a:r>
            <a:r>
              <a:rPr lang="en-US" altLang="ko-KR" sz="1400" dirty="0" err="1">
                <a:latin typeface="Consolas" panose="020B0609020204030204" pitchFamily="49" charset="0"/>
              </a:rPr>
              <a:t>NonNull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MenuItem</a:t>
            </a:r>
            <a:r>
              <a:rPr lang="en-US" altLang="ko-KR" sz="1400" dirty="0">
                <a:latin typeface="Consolas" panose="020B0609020204030204" pitchFamily="49" charset="0"/>
              </a:rPr>
              <a:t> item)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switch (</a:t>
            </a:r>
            <a:r>
              <a:rPr lang="en-US" altLang="ko-KR" sz="1400" dirty="0" err="1">
                <a:latin typeface="Consolas" panose="020B0609020204030204" pitchFamily="49" charset="0"/>
              </a:rPr>
              <a:t>item.getItemId</a:t>
            </a:r>
            <a:r>
              <a:rPr lang="en-US" altLang="ko-KR" sz="1400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case R.id.tab1: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Toast.makeText(</a:t>
            </a:r>
            <a:r>
              <a:rPr lang="en-US" altLang="ko-KR" sz="14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400" dirty="0">
                <a:latin typeface="Consolas" panose="020B0609020204030204" pitchFamily="49" charset="0"/>
              </a:rPr>
              <a:t>(), </a:t>
            </a:r>
            <a:r>
              <a:rPr lang="en-US" altLang="ko-KR" sz="1400" dirty="0" smtClean="0">
                <a:latin typeface="Consolas" panose="020B0609020204030204" pitchFamily="49" charset="0"/>
              </a:rPr>
              <a:t>"Tab1 Selected", </a:t>
            </a:r>
            <a:r>
              <a:rPr lang="en-US" altLang="ko-KR" sz="1400" dirty="0">
                <a:latin typeface="Consolas" panose="020B0609020204030204" pitchFamily="49" charset="0"/>
              </a:rPr>
              <a:t>Toast.LENGTH_LONG).show();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   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fragment1).commit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return true;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case R.id.tab2: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Toast.makeText(</a:t>
            </a:r>
            <a:r>
              <a:rPr lang="en-US" altLang="ko-KR" sz="14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400" dirty="0">
                <a:latin typeface="Consolas" panose="020B0609020204030204" pitchFamily="49" charset="0"/>
              </a:rPr>
              <a:t>(), </a:t>
            </a:r>
            <a:r>
              <a:rPr lang="en-US" altLang="ko-KR" sz="1400" dirty="0" smtClean="0">
                <a:latin typeface="Consolas" panose="020B0609020204030204" pitchFamily="49" charset="0"/>
              </a:rPr>
              <a:t>"Tab2 </a:t>
            </a:r>
            <a:r>
              <a:rPr lang="en-US" altLang="ko-KR" sz="1400" dirty="0">
                <a:latin typeface="Consolas" panose="020B0609020204030204" pitchFamily="49" charset="0"/>
              </a:rPr>
              <a:t>Selected </a:t>
            </a:r>
            <a:r>
              <a:rPr lang="en-US" altLang="ko-KR" sz="1400" dirty="0" smtClean="0">
                <a:latin typeface="Consolas" panose="020B0609020204030204" pitchFamily="49" charset="0"/>
              </a:rPr>
              <a:t>", </a:t>
            </a:r>
            <a:r>
              <a:rPr lang="en-US" altLang="ko-KR" sz="1400" dirty="0">
                <a:latin typeface="Consolas" panose="020B0609020204030204" pitchFamily="49" charset="0"/>
              </a:rPr>
              <a:t>Toast.LENGTH_LONG).show();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   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fragment2).commit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return true;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case R.id.tab3: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Toast.makeText(</a:t>
            </a:r>
            <a:r>
              <a:rPr lang="en-US" altLang="ko-KR" sz="14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400" dirty="0">
                <a:latin typeface="Consolas" panose="020B0609020204030204" pitchFamily="49" charset="0"/>
              </a:rPr>
              <a:t>(), </a:t>
            </a:r>
            <a:r>
              <a:rPr lang="en-US" altLang="ko-KR" sz="1400" dirty="0" smtClean="0">
                <a:latin typeface="Consolas" panose="020B0609020204030204" pitchFamily="49" charset="0"/>
              </a:rPr>
              <a:t>"Tab3 </a:t>
            </a:r>
            <a:r>
              <a:rPr lang="en-US" altLang="ko-KR" sz="1400" dirty="0">
                <a:latin typeface="Consolas" panose="020B0609020204030204" pitchFamily="49" charset="0"/>
              </a:rPr>
              <a:t>Selected </a:t>
            </a:r>
            <a:r>
              <a:rPr lang="en-US" altLang="ko-KR" sz="1400" dirty="0" smtClean="0">
                <a:latin typeface="Consolas" panose="020B0609020204030204" pitchFamily="49" charset="0"/>
              </a:rPr>
              <a:t>", </a:t>
            </a:r>
            <a:r>
              <a:rPr lang="en-US" altLang="ko-KR" sz="1400" dirty="0">
                <a:latin typeface="Consolas" panose="020B0609020204030204" pitchFamily="49" charset="0"/>
              </a:rPr>
              <a:t>Toast.LENGTH_LONG).show();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   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fragment3).commit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return true;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return false;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1628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MainActivity.java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76480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Hu054Tab2 </a:t>
            </a:r>
            <a:r>
              <a:rPr lang="ko-KR" altLang="en-US" dirty="0" smtClean="0"/>
              <a:t>앱을 실행하면 다음과 같은 결과를 얻게 될 것입니다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err="1" smtClean="0"/>
              <a:t>PopQuiz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하단 탭에서 선택된 </a:t>
            </a:r>
            <a:r>
              <a:rPr lang="en-US" altLang="ko-KR" dirty="0" smtClean="0"/>
              <a:t>menu item</a:t>
            </a:r>
            <a:r>
              <a:rPr lang="ko-KR" altLang="en-US" dirty="0" smtClean="0"/>
              <a:t>의 색이 너무 어두워 잘 보이질 않습니다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노란색으로 바꾸면 더 좋을 것 같은데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바꾸어 주길 바랍니다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228" y="2060848"/>
            <a:ext cx="2412307" cy="42097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2060848"/>
            <a:ext cx="2450717" cy="42379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523" y="2054066"/>
            <a:ext cx="2411349" cy="42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186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05-5 </a:t>
            </a:r>
            <a:r>
              <a:rPr lang="ko-KR" altLang="en-US" dirty="0" err="1" smtClean="0"/>
              <a:t>뷰페이저</a:t>
            </a:r>
            <a:r>
              <a:rPr lang="ko-KR" altLang="en-US" dirty="0" smtClean="0"/>
              <a:t>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뷰페이저는</a:t>
            </a:r>
            <a:r>
              <a:rPr lang="ko-KR" altLang="en-US" dirty="0" smtClean="0"/>
              <a:t> 손가락으로 좌우 스크롤하여 넘겨볼 수 있는 기능을 제공합니다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화면 전체나 화면 </a:t>
            </a:r>
            <a:r>
              <a:rPr lang="ko-KR" altLang="en-US" dirty="0" err="1" smtClean="0"/>
              <a:t>일부만도</a:t>
            </a:r>
            <a:r>
              <a:rPr lang="ko-KR" altLang="en-US" dirty="0" smtClean="0"/>
              <a:t> 스크롤이 동작합니다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뷰페이저는</a:t>
            </a:r>
            <a:r>
              <a:rPr lang="ko-KR" altLang="en-US" dirty="0" smtClean="0"/>
              <a:t> 그 안에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넣을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좌우 스크롤로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전환하게 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뷰페이저</a:t>
            </a:r>
            <a:r>
              <a:rPr lang="ko-KR" altLang="en-US" dirty="0" smtClean="0"/>
              <a:t> 내부에 </a:t>
            </a:r>
            <a:r>
              <a:rPr lang="ko-KR" altLang="en-US" b="1" dirty="0" smtClean="0"/>
              <a:t>어댑터</a:t>
            </a:r>
            <a:r>
              <a:rPr lang="en-US" altLang="ko-KR" b="1" dirty="0" smtClean="0"/>
              <a:t>(adapter)</a:t>
            </a:r>
            <a:r>
              <a:rPr lang="ko-KR" altLang="en-US" dirty="0" smtClean="0"/>
              <a:t>라는 것과 상호적용하면서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 개 아이템 중에 하나를 보여 줍니다</a:t>
            </a:r>
            <a:r>
              <a:rPr lang="en-US" altLang="ko-KR" dirty="0" smtClean="0"/>
              <a:t>.  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Step 1: </a:t>
            </a:r>
            <a:r>
              <a:rPr lang="ko-KR" altLang="en-US" dirty="0" smtClean="0"/>
              <a:t>프로젝트를 </a:t>
            </a:r>
            <a:r>
              <a:rPr lang="en-US" altLang="ko-KR" dirty="0" smtClean="0"/>
              <a:t>Hu055Pager</a:t>
            </a:r>
            <a:r>
              <a:rPr lang="ko-KR" altLang="en-US" dirty="0" smtClean="0"/>
              <a:t>로 시작하고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패키지 이름은 </a:t>
            </a:r>
            <a:r>
              <a:rPr lang="en-US" altLang="ko-KR" dirty="0" smtClean="0"/>
              <a:t>pager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최상위 레이아웃을 </a:t>
            </a:r>
            <a:r>
              <a:rPr lang="en-US" altLang="ko-KR" dirty="0" smtClean="0"/>
              <a:t>LinearLayout, orientation=vertical, </a:t>
            </a:r>
            <a:r>
              <a:rPr lang="en-US" altLang="ko-KR" dirty="0" err="1" smtClean="0"/>
              <a:t>layout_margin</a:t>
            </a:r>
            <a:r>
              <a:rPr lang="en-US" altLang="ko-KR" dirty="0" smtClean="0"/>
              <a:t>=16dp</a:t>
            </a:r>
            <a:r>
              <a:rPr lang="ko-KR" altLang="en-US" dirty="0" smtClean="0"/>
              <a:t>로 설정하고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버튼</a:t>
            </a:r>
            <a:r>
              <a:rPr lang="en-US" altLang="ko-KR" dirty="0" smtClean="0"/>
              <a:t>(</a:t>
            </a:r>
            <a:r>
              <a:rPr lang="en-US" altLang="ko-KR" b="1" dirty="0" smtClean="0"/>
              <a:t>id=button</a:t>
            </a:r>
            <a:r>
              <a:rPr lang="en-US" altLang="ko-KR" dirty="0" smtClean="0"/>
              <a:t>)</a:t>
            </a:r>
            <a:r>
              <a:rPr lang="ko-KR" altLang="en-US" dirty="0" smtClean="0"/>
              <a:t> 하나를 화면 상단에 놓고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기존의 </a:t>
            </a:r>
            <a:r>
              <a:rPr lang="en-US" altLang="ko-KR" dirty="0" smtClean="0"/>
              <a:t>TextView</a:t>
            </a:r>
            <a:r>
              <a:rPr lang="ko-KR" altLang="en-US" dirty="0" smtClean="0"/>
              <a:t>는 삭제합니다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Palette </a:t>
            </a:r>
            <a:r>
              <a:rPr lang="en-US" altLang="ko-KR" dirty="0" smtClean="0">
                <a:sym typeface="Wingdings" panose="05000000000000000000" pitchFamily="2" charset="2"/>
              </a:rPr>
              <a:t> Containers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err="1" smtClean="0"/>
              <a:t>ViewPager</a:t>
            </a:r>
            <a:r>
              <a:rPr lang="ko-KR" altLang="en-US" dirty="0" smtClean="0"/>
              <a:t>를 찾아서 추가하고</a:t>
            </a:r>
            <a:r>
              <a:rPr lang="en-US" altLang="ko-KR" dirty="0" smtClean="0"/>
              <a:t>,</a:t>
            </a:r>
            <a:r>
              <a:rPr lang="en-US" altLang="ko-KR" b="1" dirty="0" smtClean="0"/>
              <a:t> id=pager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861048"/>
            <a:ext cx="4176464" cy="28180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524717" y="4293096"/>
            <a:ext cx="5142755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/>
              <a:t> </a:t>
            </a:r>
            <a:r>
              <a:rPr lang="en-US" altLang="ko-KR" sz="1600" dirty="0" err="1" smtClean="0"/>
              <a:t>ViewPager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가 없고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새로 나온 </a:t>
            </a:r>
            <a:r>
              <a:rPr lang="en-US" altLang="ko-KR" sz="1600" dirty="0" smtClean="0"/>
              <a:t>ViewPager2</a:t>
            </a:r>
            <a:r>
              <a:rPr lang="ko-KR" altLang="en-US" sz="1600" dirty="0" smtClean="0"/>
              <a:t>만 있다면</a:t>
            </a:r>
            <a:r>
              <a:rPr lang="en-US" altLang="ko-KR" sz="1600" dirty="0" smtClean="0"/>
              <a:t>, </a:t>
            </a:r>
          </a:p>
          <a:p>
            <a:r>
              <a:rPr lang="ko-KR" altLang="en-US" sz="1600" dirty="0" smtClean="0"/>
              <a:t>다음 </a:t>
            </a:r>
            <a:r>
              <a:rPr lang="en-US" altLang="ko-KR" sz="1600" dirty="0" smtClean="0"/>
              <a:t>xml </a:t>
            </a:r>
            <a:r>
              <a:rPr lang="ko-KR" altLang="en-US" sz="1600" dirty="0" smtClean="0"/>
              <a:t>코드를 복사해서 사용하면 됩니다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37578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xmlns:app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600" dirty="0">
                <a:latin typeface="Consolas" panose="020B0609020204030204" pitchFamily="49" charset="0"/>
              </a:rPr>
              <a:t>=".MainActivity" 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</a:t>
            </a:r>
            <a:r>
              <a:rPr lang="en-US" altLang="ko-KR" sz="1600" dirty="0" smtClean="0">
                <a:latin typeface="Consolas" panose="020B0609020204030204" pitchFamily="49" charset="0"/>
              </a:rPr>
              <a:t>="Button/&gt;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</a:t>
            </a:r>
            <a:r>
              <a:rPr lang="en-US" altLang="ko-KR" sz="1600" b="1" dirty="0" err="1">
                <a:latin typeface="Consolas" panose="020B0609020204030204" pitchFamily="49" charset="0"/>
              </a:rPr>
              <a:t>ViewPager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android:id="@+id/pager"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androidx.viewpager.widget.ViewPager</a:t>
            </a:r>
            <a:r>
              <a:rPr lang="en-US" altLang="ko-KR" sz="1600" dirty="0" smtClean="0">
                <a:latin typeface="Consolas" panose="020B0609020204030204" pitchFamily="49" charset="0"/>
              </a:rPr>
              <a:t>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&lt;/LinearLayout&gt;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0666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main_activity.xml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019250" y="4581128"/>
            <a:ext cx="5142755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/>
              <a:t> </a:t>
            </a:r>
            <a:r>
              <a:rPr lang="en-US" altLang="ko-KR" sz="1600" dirty="0" err="1" smtClean="0"/>
              <a:t>ViewPager</a:t>
            </a:r>
            <a:r>
              <a:rPr lang="ko-KR" altLang="en-US" sz="1600" dirty="0" smtClean="0"/>
              <a:t>가 없고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새로 나온 </a:t>
            </a:r>
            <a:r>
              <a:rPr lang="en-US" altLang="ko-KR" sz="1600" dirty="0" smtClean="0"/>
              <a:t>ViewPager2</a:t>
            </a:r>
            <a:r>
              <a:rPr lang="ko-KR" altLang="en-US" sz="1600" dirty="0" smtClean="0"/>
              <a:t>만 있다면</a:t>
            </a:r>
            <a:r>
              <a:rPr lang="en-US" altLang="ko-KR" sz="1600" dirty="0" smtClean="0"/>
              <a:t>, </a:t>
            </a:r>
          </a:p>
          <a:p>
            <a:r>
              <a:rPr lang="ko-KR" altLang="en-US" sz="1600" dirty="0" smtClean="0"/>
              <a:t>지금 이대로 </a:t>
            </a:r>
            <a:r>
              <a:rPr lang="en-US" altLang="ko-KR" sz="1600" dirty="0" smtClean="0"/>
              <a:t>xml </a:t>
            </a:r>
            <a:r>
              <a:rPr lang="ko-KR" altLang="en-US" sz="1600" dirty="0" smtClean="0"/>
              <a:t>코드를 복사해서 사용하면 됩니다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5447928" y="4725144"/>
            <a:ext cx="571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447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액티비티 수명 주기의 가장 큰 차이점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8237201" cy="5659818"/>
          </a:xfrm>
        </p:spPr>
        <p:txBody>
          <a:bodyPr/>
          <a:lstStyle/>
          <a:p>
            <a:r>
              <a:rPr lang="ko-KR" altLang="en-US" dirty="0" err="1">
                <a:sym typeface="Wingdings" panose="05000000000000000000" pitchFamily="2" charset="2"/>
              </a:rPr>
              <a:t>액티비티와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수명 주기에서 가장 중대한 차이점은 해당되는 </a:t>
            </a:r>
            <a:r>
              <a:rPr lang="ko-KR" altLang="en-US" b="1" dirty="0">
                <a:sym typeface="Wingdings" panose="05000000000000000000" pitchFamily="2" charset="2"/>
              </a:rPr>
              <a:t>백 스택에 저장되는 방법</a:t>
            </a:r>
            <a:r>
              <a:rPr lang="ko-KR" altLang="en-US" dirty="0">
                <a:sym typeface="Wingdings" panose="05000000000000000000" pitchFamily="2" charset="2"/>
              </a:rPr>
              <a:t>에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기본적으로 </a:t>
            </a:r>
            <a:r>
              <a:rPr lang="ko-KR" altLang="en-US" dirty="0">
                <a:sym typeface="Wingdings" panose="05000000000000000000" pitchFamily="2" charset="2"/>
              </a:rPr>
              <a:t>액티비티는 정지되면 시스템에서 관리하는 액티비티의 백 스택에 </a:t>
            </a:r>
            <a:r>
              <a:rPr lang="ko-KR" altLang="en-US" dirty="0" smtClean="0">
                <a:sym typeface="Wingdings" panose="05000000000000000000" pitchFamily="2" charset="2"/>
              </a:rPr>
              <a:t>들어갑니다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작업 및 백 스택에서 설명하였듯이 사용자는 </a:t>
            </a:r>
            <a:r>
              <a:rPr lang="en-US" altLang="ko-KR" dirty="0">
                <a:sym typeface="Wingdings" panose="05000000000000000000" pitchFamily="2" charset="2"/>
              </a:rPr>
              <a:t>Back </a:t>
            </a:r>
            <a:r>
              <a:rPr lang="ko-KR" altLang="en-US" dirty="0">
                <a:sym typeface="Wingdings" panose="05000000000000000000" pitchFamily="2" charset="2"/>
              </a:rPr>
              <a:t>버튼을 눌러서 액티비티로 돌아갈 수 있습니다</a:t>
            </a:r>
            <a:r>
              <a:rPr lang="en-US" altLang="ko-KR" dirty="0">
                <a:sym typeface="Wingdings" panose="05000000000000000000" pitchFamily="2" charset="2"/>
              </a:rPr>
              <a:t>).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하지만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이를 제거하는 트랜잭션에서 </a:t>
            </a:r>
            <a:r>
              <a:rPr lang="en-US" altLang="ko-KR" dirty="0" err="1">
                <a:sym typeface="Wingdings" panose="05000000000000000000" pitchFamily="2" charset="2"/>
              </a:rPr>
              <a:t>addToBackStack</a:t>
            </a:r>
            <a:r>
              <a:rPr lang="en-US" altLang="ko-KR" dirty="0">
                <a:sym typeface="Wingdings" panose="05000000000000000000" pitchFamily="2" charset="2"/>
              </a:rPr>
              <a:t>()</a:t>
            </a:r>
            <a:r>
              <a:rPr lang="ko-KR" altLang="en-US" dirty="0">
                <a:sym typeface="Wingdings" panose="05000000000000000000" pitchFamily="2" charset="2"/>
              </a:rPr>
              <a:t>을 호출하여 인스턴스를 저장하라고 명시적으로 요청할 경우에만 호스트 액티비티에서 관리하는 백 스택으로 들어갑니다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301" y="0"/>
            <a:ext cx="2566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2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Step 2: MainActivity.java </a:t>
            </a:r>
            <a:r>
              <a:rPr lang="ko-KR" altLang="en-US" dirty="0" smtClean="0"/>
              <a:t>코딩</a:t>
            </a:r>
            <a:endParaRPr lang="en-US" altLang="ko-KR" dirty="0" smtClean="0"/>
          </a:p>
          <a:p>
            <a:pPr lvl="1"/>
            <a:r>
              <a:rPr lang="ko-KR" altLang="en-US" sz="1600" dirty="0" smtClean="0"/>
              <a:t>이전 프로젝트 </a:t>
            </a:r>
            <a:r>
              <a:rPr lang="en-US" altLang="ko-KR" sz="1600" dirty="0" smtClean="0"/>
              <a:t>Hu054Tab </a:t>
            </a:r>
            <a:r>
              <a:rPr lang="ko-KR" altLang="en-US" sz="1600" dirty="0" smtClean="0"/>
              <a:t>에서 만든 </a:t>
            </a:r>
            <a:r>
              <a:rPr lang="en-US" altLang="ko-KR" sz="1600" dirty="0" smtClean="0"/>
              <a:t>Fragment </a:t>
            </a:r>
            <a:r>
              <a:rPr lang="ko-KR" altLang="en-US" sz="1600" dirty="0" smtClean="0"/>
              <a:t>세 개를 모두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소스와 레이아웃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복사</a:t>
            </a:r>
            <a:r>
              <a:rPr lang="en-US" altLang="ko-KR" sz="1600" dirty="0" smtClean="0"/>
              <a:t>/</a:t>
            </a:r>
            <a:r>
              <a:rPr lang="ko-KR" altLang="en-US" sz="1600" dirty="0" err="1" smtClean="0"/>
              <a:t>붙여넣기를</a:t>
            </a:r>
            <a:r>
              <a:rPr lang="ko-KR" altLang="en-US" sz="1600" dirty="0" smtClean="0"/>
              <a:t> 합니다</a:t>
            </a:r>
            <a:r>
              <a:rPr lang="en-US" altLang="ko-KR" sz="1600" dirty="0" smtClean="0"/>
              <a:t>. </a:t>
            </a:r>
          </a:p>
          <a:p>
            <a:pPr lvl="1"/>
            <a:r>
              <a:rPr lang="en-US" altLang="ko-KR" sz="1600" dirty="0" smtClean="0"/>
              <a:t>onCreate() </a:t>
            </a:r>
            <a:r>
              <a:rPr lang="ko-KR" altLang="en-US" sz="1600" dirty="0" smtClean="0"/>
              <a:t>메소드 아래에 어댑터 클래스 </a:t>
            </a:r>
            <a:r>
              <a:rPr lang="en-US" altLang="ko-KR" sz="1600" dirty="0" err="1" smtClean="0"/>
              <a:t>MyPagerAdapter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를 아래와 같이 추가합니다</a:t>
            </a:r>
            <a:r>
              <a:rPr lang="en-US" altLang="ko-KR" sz="1600" dirty="0" smtClean="0"/>
              <a:t>. </a:t>
            </a:r>
          </a:p>
          <a:p>
            <a:pPr lvl="1"/>
            <a:r>
              <a:rPr lang="en-US" altLang="ko-KR" sz="1600" dirty="0" err="1" smtClean="0"/>
              <a:t>MyPagerAdapter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inner class(</a:t>
            </a:r>
            <a:r>
              <a:rPr lang="ko-KR" altLang="en-US" sz="1600" dirty="0" smtClean="0"/>
              <a:t>내부 클래스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이며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FragmentStatePagerAdapter</a:t>
            </a:r>
            <a:r>
              <a:rPr lang="ko-KR" altLang="en-US" sz="1600" dirty="0" smtClean="0"/>
              <a:t>를 상속했습니다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en-US" altLang="ko-KR" sz="1600" dirty="0" smtClean="0"/>
              <a:t>Adapter</a:t>
            </a:r>
            <a:r>
              <a:rPr lang="ko-KR" altLang="en-US" sz="1600" dirty="0" smtClean="0"/>
              <a:t>는 </a:t>
            </a:r>
            <a:r>
              <a:rPr lang="ko-KR" altLang="en-US" sz="1600" dirty="0" err="1" smtClean="0"/>
              <a:t>뷰페이저에</a:t>
            </a:r>
            <a:r>
              <a:rPr lang="ko-KR" altLang="en-US" sz="1600" dirty="0" smtClean="0"/>
              <a:t> 보여줄 각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관리하는 역할을 하며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뷰페이저에</a:t>
            </a:r>
            <a:r>
              <a:rPr lang="ko-KR" altLang="en-US" sz="1600" dirty="0" smtClean="0"/>
              <a:t> 설정하면 서로 상호작용을 하면서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화면에 표시해주게 됩니다</a:t>
            </a:r>
            <a:r>
              <a:rPr lang="en-US" altLang="ko-KR" sz="1600" dirty="0" smtClean="0"/>
              <a:t>. </a:t>
            </a:r>
          </a:p>
          <a:p>
            <a:pPr lvl="1"/>
            <a:r>
              <a:rPr lang="en-US" altLang="ko-KR" sz="1600" dirty="0" smtClean="0"/>
              <a:t>Adapter </a:t>
            </a:r>
            <a:r>
              <a:rPr lang="ko-KR" altLang="en-US" sz="1600" dirty="0" smtClean="0"/>
              <a:t>안에는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담아둘 </a:t>
            </a:r>
            <a:r>
              <a:rPr lang="en-US" altLang="ko-KR" sz="1600" dirty="0" err="1" smtClean="0"/>
              <a:t>ArrayList</a:t>
            </a:r>
            <a:r>
              <a:rPr lang="ko-KR" altLang="en-US" sz="1600" dirty="0" smtClean="0"/>
              <a:t>객체를 만들었으며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그 안에는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객체를 저장해 둘 것입니다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en-US" altLang="ko-KR" sz="1600" dirty="0" err="1" smtClean="0"/>
              <a:t>getItem</a:t>
            </a: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addItem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으로 </a:t>
            </a:r>
            <a:r>
              <a:rPr lang="en-US" altLang="ko-KR" sz="1600" dirty="0" err="1" smtClean="0"/>
              <a:t>ArrayList</a:t>
            </a:r>
            <a:r>
              <a:rPr lang="ko-KR" altLang="en-US" sz="1600" dirty="0" smtClean="0"/>
              <a:t>에서 가져오거나 저장하고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getCount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로 </a:t>
            </a:r>
            <a:r>
              <a:rPr lang="en-US" altLang="ko-KR" sz="1600" dirty="0" smtClean="0"/>
              <a:t>Fragment</a:t>
            </a:r>
            <a:r>
              <a:rPr lang="ko-KR" altLang="en-US" sz="1600" dirty="0" err="1" smtClean="0"/>
              <a:t>갯수도</a:t>
            </a:r>
            <a:r>
              <a:rPr lang="ko-KR" altLang="en-US" sz="1600" dirty="0" smtClean="0"/>
              <a:t> 확인할 수도 있습니다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3363957"/>
            <a:ext cx="10861796" cy="289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class </a:t>
            </a:r>
            <a:r>
              <a:rPr lang="en-US" altLang="ko-KR" sz="1400" dirty="0" err="1">
                <a:latin typeface="Consolas" panose="020B0609020204030204" pitchFamily="49" charset="0"/>
              </a:rPr>
              <a:t>MyPagerAdapter</a:t>
            </a:r>
            <a:r>
              <a:rPr lang="en-US" altLang="ko-KR" sz="1400" dirty="0">
                <a:latin typeface="Consolas" panose="020B0609020204030204" pitchFamily="49" charset="0"/>
              </a:rPr>
              <a:t> extends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FragmentStatePagerAdapter</a:t>
            </a:r>
            <a:r>
              <a:rPr lang="en-US" altLang="ko-KR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ArrayList</a:t>
            </a:r>
            <a:r>
              <a:rPr lang="en-US" altLang="ko-KR" sz="1400" dirty="0">
                <a:latin typeface="Consolas" panose="020B0609020204030204" pitchFamily="49" charset="0"/>
              </a:rPr>
              <a:t>&lt;Fragment&gt; items = new </a:t>
            </a:r>
            <a:r>
              <a:rPr lang="en-US" altLang="ko-KR" sz="1400" dirty="0" err="1">
                <a:latin typeface="Consolas" panose="020B0609020204030204" pitchFamily="49" charset="0"/>
              </a:rPr>
              <a:t>ArrayList</a:t>
            </a:r>
            <a:r>
              <a:rPr lang="en-US" altLang="ko-KR" sz="1400" dirty="0">
                <a:latin typeface="Consolas" panose="020B0609020204030204" pitchFamily="49" charset="0"/>
              </a:rPr>
              <a:t>&lt;Fragment&gt;();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</a:t>
            </a:r>
            <a:r>
              <a:rPr lang="en-US" altLang="ko-KR" sz="1400" dirty="0" err="1">
                <a:latin typeface="Consolas" panose="020B0609020204030204" pitchFamily="49" charset="0"/>
              </a:rPr>
              <a:t>MyPagerAdapter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FragmentManager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fm</a:t>
            </a:r>
            <a:r>
              <a:rPr lang="en-US" altLang="ko-KR" sz="1400" dirty="0">
                <a:latin typeface="Consolas" panose="020B0609020204030204" pitchFamily="49" charset="0"/>
              </a:rPr>
              <a:t>) </a:t>
            </a:r>
            <a:r>
              <a:rPr lang="en-US" altLang="ko-KR" sz="1400" dirty="0" smtClean="0">
                <a:latin typeface="Consolas" panose="020B0609020204030204" pitchFamily="49" charset="0"/>
              </a:rPr>
              <a:t>{   </a:t>
            </a:r>
            <a:r>
              <a:rPr lang="en-US" altLang="ko-KR" sz="1400" dirty="0">
                <a:latin typeface="Consolas" panose="020B0609020204030204" pitchFamily="49" charset="0"/>
              </a:rPr>
              <a:t>super(</a:t>
            </a:r>
            <a:r>
              <a:rPr lang="en-US" altLang="ko-KR" sz="1400" dirty="0" err="1">
                <a:latin typeface="Consolas" panose="020B0609020204030204" pitchFamily="49" charset="0"/>
              </a:rPr>
              <a:t>fm</a:t>
            </a:r>
            <a:r>
              <a:rPr lang="en-US" altLang="ko-KR" sz="1400" dirty="0" smtClean="0">
                <a:latin typeface="Consolas" panose="020B0609020204030204" pitchFamily="49" charset="0"/>
              </a:rPr>
              <a:t>);           }</a:t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addItem</a:t>
            </a:r>
            <a:r>
              <a:rPr lang="en-US" altLang="ko-KR" sz="1400" dirty="0">
                <a:latin typeface="Consolas" panose="020B0609020204030204" pitchFamily="49" charset="0"/>
              </a:rPr>
              <a:t>(Fragment item)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{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items.add</a:t>
            </a:r>
            <a:r>
              <a:rPr lang="en-US" altLang="ko-KR" sz="1400" dirty="0" smtClean="0">
                <a:latin typeface="Consolas" panose="020B0609020204030204" pitchFamily="49" charset="0"/>
              </a:rPr>
              <a:t>(item);     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Fragment </a:t>
            </a:r>
            <a:r>
              <a:rPr lang="en-US" altLang="ko-KR" sz="1400" dirty="0" err="1">
                <a:latin typeface="Consolas" panose="020B0609020204030204" pitchFamily="49" charset="0"/>
              </a:rPr>
              <a:t>getItem</a:t>
            </a:r>
            <a:r>
              <a:rPr lang="en-US" altLang="ko-KR" sz="1400" dirty="0">
                <a:latin typeface="Consolas" panose="020B0609020204030204" pitchFamily="49" charset="0"/>
              </a:rPr>
              <a:t>(int position)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{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items.get</a:t>
            </a:r>
            <a:r>
              <a:rPr lang="en-US" altLang="ko-KR" sz="1400" dirty="0">
                <a:latin typeface="Consolas" panose="020B0609020204030204" pitchFamily="49" charset="0"/>
              </a:rPr>
              <a:t>(position</a:t>
            </a:r>
            <a:r>
              <a:rPr lang="en-US" altLang="ko-KR" sz="1400" dirty="0" smtClean="0">
                <a:latin typeface="Consolas" panose="020B0609020204030204" pitchFamily="49" charset="0"/>
              </a:rPr>
              <a:t>);   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int </a:t>
            </a:r>
            <a:r>
              <a:rPr lang="en-US" altLang="ko-KR" sz="1400" dirty="0" err="1">
                <a:latin typeface="Consolas" panose="020B0609020204030204" pitchFamily="49" charset="0"/>
              </a:rPr>
              <a:t>getCount</a:t>
            </a:r>
            <a:r>
              <a:rPr lang="en-US" altLang="ko-KR" sz="1400" dirty="0">
                <a:latin typeface="Consolas" panose="020B0609020204030204" pitchFamily="49" charset="0"/>
              </a:rPr>
              <a:t>()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{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items.size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         </a:t>
            </a:r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3753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48112" cy="5659818"/>
          </a:xfrm>
        </p:spPr>
        <p:txBody>
          <a:bodyPr/>
          <a:lstStyle/>
          <a:p>
            <a:r>
              <a:rPr lang="en-US" altLang="ko-KR" b="1" dirty="0" smtClean="0"/>
              <a:t>Step 2 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:</a:t>
            </a:r>
          </a:p>
          <a:p>
            <a:r>
              <a:rPr lang="ko-KR" altLang="en-US" sz="1600" dirty="0" err="1" smtClean="0"/>
              <a:t>뷰페이저는</a:t>
            </a:r>
            <a:r>
              <a:rPr lang="ko-KR" altLang="en-US" sz="1600" dirty="0" smtClean="0"/>
              <a:t> 어댑터와 상호작용을 </a:t>
            </a:r>
            <a:r>
              <a:rPr lang="en-US" altLang="ko-KR" sz="1600" dirty="0" err="1" smtClean="0"/>
              <a:t>getCount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로 몇 개의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가 들어 있는지 확인합니다</a:t>
            </a:r>
            <a:r>
              <a:rPr lang="en-US" altLang="ko-KR" sz="1600" dirty="0" smtClean="0"/>
              <a:t>.  </a:t>
            </a:r>
            <a:r>
              <a:rPr lang="ko-KR" altLang="en-US" sz="1600" dirty="0" smtClean="0"/>
              <a:t>그런 다음 화면의 상태에 따라 해당하는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꺼내와 보여주게 됩니다</a:t>
            </a:r>
            <a:r>
              <a:rPr lang="en-US" altLang="ko-KR" sz="1600" dirty="0" smtClean="0"/>
              <a:t>.  </a:t>
            </a:r>
            <a:r>
              <a:rPr lang="ko-KR" altLang="en-US" sz="1600" dirty="0" smtClean="0"/>
              <a:t>이 </a:t>
            </a:r>
            <a:r>
              <a:rPr lang="en-US" altLang="ko-KR" sz="1600" dirty="0" smtClean="0"/>
              <a:t>adapter</a:t>
            </a:r>
            <a:r>
              <a:rPr lang="ko-KR" altLang="en-US" sz="1600" dirty="0" smtClean="0"/>
              <a:t>를 사용할 있도록 이 코드를 </a:t>
            </a:r>
            <a:r>
              <a:rPr lang="en-US" altLang="ko-KR" sz="1600" dirty="0" smtClean="0"/>
              <a:t>onCreate()</a:t>
            </a:r>
            <a:r>
              <a:rPr lang="ko-KR" altLang="en-US" sz="1600" dirty="0" smtClean="0"/>
              <a:t>에 추가합니다</a:t>
            </a:r>
            <a:r>
              <a:rPr lang="en-US" altLang="ko-KR" sz="1600" dirty="0" smtClean="0"/>
              <a:t>. </a:t>
            </a:r>
          </a:p>
          <a:p>
            <a:r>
              <a:rPr lang="en-US" altLang="ko-KR" sz="1600" dirty="0" err="1" smtClean="0"/>
              <a:t>setOffscreenPageLimit</a:t>
            </a:r>
            <a:r>
              <a:rPr lang="en-US" altLang="ko-KR" sz="1600" dirty="0" smtClean="0"/>
              <a:t>(3)</a:t>
            </a:r>
            <a:r>
              <a:rPr lang="ko-KR" altLang="en-US" sz="1600" dirty="0" smtClean="0"/>
              <a:t>로 미리 </a:t>
            </a:r>
            <a:r>
              <a:rPr lang="en-US" altLang="ko-KR" sz="1600" dirty="0" smtClean="0"/>
              <a:t>loading</a:t>
            </a:r>
            <a:r>
              <a:rPr lang="ko-KR" altLang="en-US" sz="1600" dirty="0" smtClean="0"/>
              <a:t>해놓을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세 개로 늘렸습니다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빨리 보여주기 위한 것임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기존의 </a:t>
            </a:r>
            <a:r>
              <a:rPr lang="en-US" altLang="ko-KR" sz="1600" dirty="0" smtClean="0"/>
              <a:t>3 </a:t>
            </a:r>
            <a:r>
              <a:rPr lang="ko-KR" altLang="en-US" sz="1600" dirty="0" smtClean="0"/>
              <a:t>개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객체를 만들어 </a:t>
            </a:r>
            <a:r>
              <a:rPr lang="en-US" altLang="ko-KR" sz="1600" dirty="0" smtClean="0"/>
              <a:t>adapter</a:t>
            </a:r>
            <a:r>
              <a:rPr lang="ko-KR" altLang="en-US" sz="1600" dirty="0" smtClean="0"/>
              <a:t>에 넘겨줘서</a:t>
            </a:r>
            <a:r>
              <a:rPr lang="en-US" altLang="ko-KR" sz="1600" dirty="0" smtClean="0"/>
              <a:t>, adapter</a:t>
            </a:r>
            <a:r>
              <a:rPr lang="ko-KR" altLang="en-US" sz="1600" dirty="0" smtClean="0"/>
              <a:t>의 </a:t>
            </a:r>
            <a:r>
              <a:rPr lang="en-US" altLang="ko-KR" sz="1600" dirty="0" err="1" smtClean="0"/>
              <a:t>arrayList</a:t>
            </a:r>
            <a:r>
              <a:rPr lang="ko-KR" altLang="en-US" sz="1600" dirty="0" smtClean="0"/>
              <a:t>에 저장해 둡니다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r>
              <a:rPr lang="ko-KR" altLang="en-US" sz="1600" dirty="0" smtClean="0"/>
              <a:t>마지막으로 </a:t>
            </a:r>
            <a:r>
              <a:rPr lang="en-US" altLang="ko-KR" sz="1600" dirty="0" err="1" smtClean="0"/>
              <a:t>ViewPager</a:t>
            </a:r>
            <a:r>
              <a:rPr lang="ko-KR" altLang="en-US" sz="1600" dirty="0" smtClean="0"/>
              <a:t>객체에 </a:t>
            </a:r>
            <a:r>
              <a:rPr lang="en-US" altLang="ko-KR" sz="1600" dirty="0" smtClean="0"/>
              <a:t>adapter</a:t>
            </a:r>
            <a:r>
              <a:rPr lang="ko-KR" altLang="en-US" sz="1600" dirty="0" smtClean="0"/>
              <a:t>를 설정하면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이제부터 </a:t>
            </a:r>
            <a:r>
              <a:rPr lang="ko-KR" altLang="en-US" sz="1600" dirty="0" err="1" smtClean="0"/>
              <a:t>뷰페이저는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adapter</a:t>
            </a:r>
            <a:r>
              <a:rPr lang="ko-KR" altLang="en-US" sz="1600" dirty="0" smtClean="0"/>
              <a:t>에 있는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화면에 보여줄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수 있게 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43672" y="2699042"/>
            <a:ext cx="8621432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latin typeface="Consolas" panose="020B0609020204030204" pitchFamily="49" charset="0"/>
              </a:rPr>
              <a:t>class MainActivity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ViewPager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pager;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protected </a:t>
            </a:r>
            <a:r>
              <a:rPr lang="en-US" altLang="ko-KR" sz="1400" dirty="0">
                <a:latin typeface="Consolas" panose="020B0609020204030204" pitchFamily="49" charset="0"/>
              </a:rPr>
              <a:t>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pager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R.id.pager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pager.setOffscreenPageLimit</a:t>
            </a:r>
            <a:r>
              <a:rPr lang="en-US" altLang="ko-KR" sz="1400" dirty="0">
                <a:latin typeface="Consolas" panose="020B0609020204030204" pitchFamily="49" charset="0"/>
              </a:rPr>
              <a:t>(3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MyPagerAdapter</a:t>
            </a:r>
            <a:r>
              <a:rPr lang="en-US" altLang="ko-KR" sz="1400" dirty="0">
                <a:latin typeface="Consolas" panose="020B0609020204030204" pitchFamily="49" charset="0"/>
              </a:rPr>
              <a:t> adapter = new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MyPagerAdapter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                (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 smtClean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Fragment1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fragment1</a:t>
            </a:r>
            <a:r>
              <a:rPr lang="en-US" altLang="ko-KR" sz="1400" dirty="0">
                <a:latin typeface="Consolas" panose="020B0609020204030204" pitchFamily="49" charset="0"/>
              </a:rPr>
              <a:t> = new Fragment1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adapter.addItem</a:t>
            </a:r>
            <a:r>
              <a:rPr lang="en-US" altLang="ko-KR" sz="1400" dirty="0" smtClean="0">
                <a:latin typeface="Consolas" panose="020B0609020204030204" pitchFamily="49" charset="0"/>
              </a:rPr>
              <a:t>(fragment1);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Fragment2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fragment2</a:t>
            </a:r>
            <a:r>
              <a:rPr lang="en-US" altLang="ko-KR" sz="1400" dirty="0">
                <a:latin typeface="Consolas" panose="020B0609020204030204" pitchFamily="49" charset="0"/>
              </a:rPr>
              <a:t> = new Fragment2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adapter.addItem</a:t>
            </a:r>
            <a:r>
              <a:rPr lang="en-US" altLang="ko-KR" sz="1400" dirty="0" smtClean="0">
                <a:latin typeface="Consolas" panose="020B0609020204030204" pitchFamily="49" charset="0"/>
              </a:rPr>
              <a:t>(fragment2);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Fragment3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fragment3</a:t>
            </a:r>
            <a:r>
              <a:rPr lang="en-US" altLang="ko-KR" sz="1400" dirty="0">
                <a:latin typeface="Consolas" panose="020B0609020204030204" pitchFamily="49" charset="0"/>
              </a:rPr>
              <a:t> = new Fragment3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adapter.addItem</a:t>
            </a:r>
            <a:r>
              <a:rPr lang="en-US" altLang="ko-KR" sz="1400" dirty="0" smtClean="0">
                <a:latin typeface="Consolas" panose="020B0609020204030204" pitchFamily="49" charset="0"/>
              </a:rPr>
              <a:t>(fragment3);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pager.setAdapter</a:t>
            </a:r>
            <a:r>
              <a:rPr lang="en-US" altLang="ko-KR" sz="1400" dirty="0">
                <a:latin typeface="Consolas" panose="020B0609020204030204" pitchFamily="49" charset="0"/>
              </a:rPr>
              <a:t>(adapter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...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074826" y="2915652"/>
            <a:ext cx="261321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</a:p>
        </p:txBody>
      </p:sp>
    </p:spTree>
    <p:extLst>
      <p:ext uri="{BB962C8B-B14F-4D97-AF65-F5344CB8AC3E}">
        <p14:creationId xmlns:p14="http://schemas.microsoft.com/office/powerpoint/2010/main" val="11473449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Step 3: MainActivity.java </a:t>
            </a:r>
            <a:r>
              <a:rPr lang="ko-KR" altLang="en-US" dirty="0" smtClean="0"/>
              <a:t>코딩</a:t>
            </a:r>
            <a:endParaRPr lang="en-US" altLang="ko-KR" dirty="0" smtClean="0"/>
          </a:p>
          <a:p>
            <a:pPr lvl="1"/>
            <a:r>
              <a:rPr lang="en-US" altLang="ko-KR" sz="1600" dirty="0" smtClean="0"/>
              <a:t>activity_main.xml </a:t>
            </a:r>
            <a:r>
              <a:rPr lang="ko-KR" altLang="en-US" sz="1600" dirty="0" smtClean="0"/>
              <a:t>에 있는 버튼 </a:t>
            </a:r>
            <a:r>
              <a:rPr lang="en-US" altLang="ko-KR" sz="1600" dirty="0" smtClean="0"/>
              <a:t>text </a:t>
            </a:r>
            <a:r>
              <a:rPr lang="ko-KR" altLang="en-US" sz="1600" dirty="0" smtClean="0"/>
              <a:t>속성을 </a:t>
            </a:r>
            <a:r>
              <a:rPr lang="en-US" altLang="ko-KR" sz="1600" dirty="0" smtClean="0"/>
              <a:t>"</a:t>
            </a:r>
            <a:r>
              <a:rPr lang="en-US" altLang="ko-KR" sz="1600" b="1" dirty="0" smtClean="0"/>
              <a:t>Go back home!"</a:t>
            </a:r>
            <a:r>
              <a:rPr lang="ko-KR" altLang="en-US" sz="1600" dirty="0" smtClean="0"/>
              <a:t>로 변경하고</a:t>
            </a:r>
            <a:r>
              <a:rPr lang="en-US" altLang="ko-KR" sz="1600" dirty="0" smtClean="0"/>
              <a:t>, MainActivity.java </a:t>
            </a:r>
            <a:r>
              <a:rPr lang="ko-KR" altLang="en-US" sz="1600" dirty="0" smtClean="0"/>
              <a:t>에 버튼 이벤트 처리하는 코드를 추가합니다</a:t>
            </a:r>
            <a:r>
              <a:rPr lang="en-US" altLang="ko-KR" sz="1600" dirty="0" smtClean="0"/>
              <a:t>.  </a:t>
            </a:r>
            <a:r>
              <a:rPr lang="ko-KR" altLang="en-US" sz="1600" dirty="0" smtClean="0"/>
              <a:t>버튼 이벤트가 발생하면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첫 번째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로 돌아갑니다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51384" y="2509718"/>
            <a:ext cx="9505056" cy="30777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protected </a:t>
            </a:r>
            <a:r>
              <a:rPr lang="en-US" altLang="ko-KR" sz="1600" dirty="0">
                <a:latin typeface="Consolas" panose="020B0609020204030204" pitchFamily="49" charset="0"/>
              </a:rPr>
              <a:t>void onCreate(Bundle savedInstanceState)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view)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pager.setCurrentItem</a:t>
            </a:r>
            <a:r>
              <a:rPr lang="en-US" altLang="ko-KR" sz="1600" dirty="0" smtClean="0">
                <a:latin typeface="Consolas" panose="020B0609020204030204" pitchFamily="49" charset="0"/>
              </a:rPr>
              <a:t>(0);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}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074826" y="2915652"/>
            <a:ext cx="261321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791744" y="5703453"/>
            <a:ext cx="3616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 sz="1600" dirty="0"/>
              <a:t>첫 번째 </a:t>
            </a:r>
            <a:r>
              <a:rPr lang="en-US" altLang="ko-KR" sz="1600" dirty="0"/>
              <a:t>Fragment</a:t>
            </a:r>
            <a:r>
              <a:rPr lang="ko-KR" altLang="en-US" sz="1600" dirty="0"/>
              <a:t>로 돌아갑니다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4799856" y="4797152"/>
            <a:ext cx="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8643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결과 화면 </a:t>
            </a:r>
            <a:r>
              <a:rPr lang="en-US" altLang="ko-KR" dirty="0" smtClean="0"/>
              <a:t>– touch screen</a:t>
            </a:r>
            <a:r>
              <a:rPr lang="ko-KR" altLang="en-US" dirty="0" smtClean="0"/>
              <a:t>이 아닐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마우스로 화면을 좌우로 </a:t>
            </a:r>
            <a:r>
              <a:rPr lang="en-US" altLang="ko-KR" dirty="0" smtClean="0"/>
              <a:t>scroll</a:t>
            </a:r>
            <a:r>
              <a:rPr lang="ko-KR" altLang="en-US" dirty="0" smtClean="0"/>
              <a:t>하면 가능합니다</a:t>
            </a:r>
            <a:r>
              <a:rPr lang="en-US" altLang="ko-KR" dirty="0" smtClean="0"/>
              <a:t>. 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757461"/>
            <a:ext cx="2177390" cy="37666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640" y="2757460"/>
            <a:ext cx="2195141" cy="37624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931" y="2757460"/>
            <a:ext cx="2177390" cy="374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82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Extra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한 가지 기능을 추가하고 싶은 것은</a:t>
            </a:r>
            <a:r>
              <a:rPr lang="en-US" altLang="ko-KR" dirty="0"/>
              <a:t> </a:t>
            </a:r>
            <a:r>
              <a:rPr lang="en-US" altLang="ko-KR" dirty="0" smtClean="0"/>
              <a:t>scroll</a:t>
            </a:r>
            <a:r>
              <a:rPr lang="ko-KR" altLang="en-US" dirty="0" smtClean="0"/>
              <a:t>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다음 페이지가 있는지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혹은 그 앞에 페이지 있는지 정보를 보고 싶을 때가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 </a:t>
            </a:r>
            <a:r>
              <a:rPr lang="en-US" altLang="ko-KR" dirty="0" err="1" smtClean="0"/>
              <a:t>titleStrip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이나 </a:t>
            </a:r>
            <a:r>
              <a:rPr lang="en-US" altLang="ko-KR" dirty="0" err="1" smtClean="0"/>
              <a:t>tabStrip</a:t>
            </a:r>
            <a:r>
              <a:rPr lang="ko-KR" altLang="en-US" dirty="0" smtClean="0"/>
              <a:t>으로 보여줄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여기서 </a:t>
            </a:r>
            <a:r>
              <a:rPr lang="en-US" altLang="ko-KR" dirty="0" err="1" smtClean="0"/>
              <a:t>titlestrip</a:t>
            </a:r>
            <a:r>
              <a:rPr lang="ko-KR" altLang="en-US" dirty="0" smtClean="0"/>
              <a:t>으로 구현합니다</a:t>
            </a:r>
            <a:r>
              <a:rPr lang="en-US" altLang="ko-KR" dirty="0" smtClean="0"/>
              <a:t>. 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335251" y="6027015"/>
            <a:ext cx="105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titleStrip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stCxn id="12" idx="1"/>
          </p:cNvCxnSpPr>
          <p:nvPr/>
        </p:nvCxnSpPr>
        <p:spPr>
          <a:xfrm flipH="1" flipV="1">
            <a:off x="2999656" y="5966231"/>
            <a:ext cx="335595" cy="245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2" idx="0"/>
          </p:cNvCxnSpPr>
          <p:nvPr/>
        </p:nvCxnSpPr>
        <p:spPr>
          <a:xfrm flipV="1">
            <a:off x="3861197" y="5805264"/>
            <a:ext cx="1" cy="221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86" y="2204865"/>
            <a:ext cx="1966180" cy="345638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008" y="2204865"/>
            <a:ext cx="1991056" cy="347651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406" y="2204865"/>
            <a:ext cx="2010690" cy="34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854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Extra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2000" b="1" dirty="0" err="1" smtClean="0"/>
              <a:t>TitleStrip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추가하기 </a:t>
            </a:r>
            <a:r>
              <a:rPr lang="en-US" altLang="ko-KR" sz="2000" b="1" dirty="0" smtClean="0"/>
              <a:t>– activity_main.xml </a:t>
            </a:r>
          </a:p>
          <a:p>
            <a:endParaRPr lang="en-US" altLang="ko-KR" sz="1600" b="1" dirty="0" smtClean="0"/>
          </a:p>
          <a:p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9416" y="1484784"/>
            <a:ext cx="8621432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&lt;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androidx.viewpager.widget.ViewPager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android:id="@+id/pager"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android:layout_height="match_parent"&gt;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androidx.viewpager.widget.PagerTitleStrip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android:layout_gravity="bottom"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600" dirty="0">
                <a:latin typeface="Consolas" panose="020B0609020204030204" pitchFamily="49" charset="0"/>
              </a:rPr>
              <a:t>="#55cedf"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android:textColor="#000000"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android:paddingTop</a:t>
            </a:r>
            <a:r>
              <a:rPr lang="en-US" altLang="ko-KR" sz="1600" dirty="0">
                <a:latin typeface="Consolas" panose="020B0609020204030204" pitchFamily="49" charset="0"/>
              </a:rPr>
              <a:t>="5dp"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android:paddingBottom</a:t>
            </a:r>
            <a:r>
              <a:rPr lang="en-US" altLang="ko-KR" sz="1600" dirty="0">
                <a:latin typeface="Consolas" panose="020B0609020204030204" pitchFamily="49" charset="0"/>
              </a:rPr>
              <a:t>="5dp"&gt;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&lt;/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androidx.viewpager.widget.PagerTitleStrip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androidx.viewpager.widget.ViewPager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&lt;/LinearLayout&gt;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559496" y="2636912"/>
            <a:ext cx="5544616" cy="2448272"/>
          </a:xfrm>
          <a:prstGeom prst="roundRect">
            <a:avLst/>
          </a:prstGeom>
          <a:solidFill>
            <a:srgbClr val="FFC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1875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Extra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2000" b="1" dirty="0" err="1" smtClean="0"/>
              <a:t>TitleStrip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추가하기 </a:t>
            </a:r>
            <a:r>
              <a:rPr lang="en-US" altLang="ko-KR" sz="2000" b="1" dirty="0" smtClean="0"/>
              <a:t>– MainActivity.java  </a:t>
            </a:r>
          </a:p>
          <a:p>
            <a:endParaRPr lang="en-US" altLang="ko-KR" sz="1600" b="1" dirty="0" smtClean="0"/>
          </a:p>
          <a:p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9416" y="1484784"/>
            <a:ext cx="8621432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class </a:t>
            </a:r>
            <a:r>
              <a:rPr lang="en-US" altLang="ko-KR" sz="1600" dirty="0" err="1">
                <a:latin typeface="Consolas" panose="020B0609020204030204" pitchFamily="49" charset="0"/>
              </a:rPr>
              <a:t>MyPagerAdapter</a:t>
            </a:r>
            <a:r>
              <a:rPr lang="en-US" altLang="ko-KR" sz="1600" dirty="0">
                <a:latin typeface="Consolas" panose="020B0609020204030204" pitchFamily="49" charset="0"/>
              </a:rPr>
              <a:t> extends </a:t>
            </a:r>
            <a:r>
              <a:rPr lang="en-US" altLang="ko-KR" sz="1600" dirty="0" err="1">
                <a:latin typeface="Consolas" panose="020B0609020204030204" pitchFamily="49" charset="0"/>
              </a:rPr>
              <a:t>FragmentStatePagerAdapter</a:t>
            </a:r>
            <a:r>
              <a:rPr lang="en-US" altLang="ko-KR" sz="16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ArrayList</a:t>
            </a:r>
            <a:r>
              <a:rPr lang="en-US" altLang="ko-KR" sz="1600" dirty="0">
                <a:latin typeface="Consolas" panose="020B0609020204030204" pitchFamily="49" charset="0"/>
              </a:rPr>
              <a:t>&lt;Fragment&gt; items = new </a:t>
            </a:r>
            <a:r>
              <a:rPr lang="en-US" altLang="ko-KR" sz="1600" dirty="0" err="1">
                <a:latin typeface="Consolas" panose="020B0609020204030204" pitchFamily="49" charset="0"/>
              </a:rPr>
              <a:t>ArrayList</a:t>
            </a:r>
            <a:r>
              <a:rPr lang="en-US" altLang="ko-KR" sz="1600" dirty="0">
                <a:latin typeface="Consolas" panose="020B0609020204030204" pitchFamily="49" charset="0"/>
              </a:rPr>
              <a:t>&lt;Fragment&gt;();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CharSequence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getPageTitle</a:t>
            </a:r>
            <a:r>
              <a:rPr lang="en-US" altLang="ko-KR" sz="1600" dirty="0">
                <a:latin typeface="Consolas" panose="020B0609020204030204" pitchFamily="49" charset="0"/>
              </a:rPr>
              <a:t>(int position)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return </a:t>
            </a:r>
            <a:r>
              <a:rPr lang="en-US" altLang="ko-KR" sz="1600" dirty="0" smtClean="0">
                <a:latin typeface="Consolas" panose="020B0609020204030204" pitchFamily="49" charset="0"/>
              </a:rPr>
              <a:t>"Page</a:t>
            </a:r>
            <a:r>
              <a:rPr lang="ko-KR" altLang="en-US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" + position;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559496" y="3254499"/>
            <a:ext cx="6120680" cy="1326629"/>
          </a:xfrm>
          <a:prstGeom prst="roundRect">
            <a:avLst/>
          </a:prstGeom>
          <a:solidFill>
            <a:srgbClr val="FFC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113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Joy051TabbedFragment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Step 1: </a:t>
            </a:r>
            <a:r>
              <a:rPr lang="ko-KR" altLang="en-US" dirty="0" smtClean="0"/>
              <a:t>프로젝트 </a:t>
            </a:r>
            <a:r>
              <a:rPr lang="en-US" altLang="ko-KR" dirty="0" smtClean="0"/>
              <a:t>Template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Empty Activity</a:t>
            </a:r>
            <a:r>
              <a:rPr lang="ko-KR" altLang="en-US" dirty="0" smtClean="0"/>
              <a:t>가 아니라 </a:t>
            </a:r>
            <a:r>
              <a:rPr lang="en-US" altLang="ko-KR" b="1" dirty="0" smtClean="0"/>
              <a:t>Tabbed Activity</a:t>
            </a:r>
            <a:r>
              <a:rPr lang="ko-KR" altLang="en-US" dirty="0" smtClean="0"/>
              <a:t>를 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 프로젝트 이름을 </a:t>
            </a:r>
            <a:r>
              <a:rPr lang="en-US" altLang="ko-KR" dirty="0" smtClean="0"/>
              <a:t>Joy051TabbedFragment, </a:t>
            </a:r>
            <a:r>
              <a:rPr lang="ko-KR" altLang="en-US" dirty="0" smtClean="0"/>
              <a:t>패키지 이름을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로 설정하고 새 프로젝트를 시작합니다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Step 2: </a:t>
            </a:r>
            <a:r>
              <a:rPr lang="ko-KR" altLang="en-US" dirty="0" smtClean="0"/>
              <a:t>주어진 소스코드 파일과 레이아웃 파일들을 모두 찾아보고 읽어본 후에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실행하여 보십시오</a:t>
            </a:r>
            <a:r>
              <a:rPr lang="en-US" altLang="ko-KR" dirty="0" smtClean="0"/>
              <a:t>.  </a:t>
            </a:r>
          </a:p>
          <a:p>
            <a:pPr lvl="1"/>
            <a:r>
              <a:rPr lang="ko-KR" altLang="en-US" dirty="0" smtClean="0"/>
              <a:t>레이아웃 파일은 쉽게 다음과 같이 찾을 수 있습니다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앱을 실행해 보면 다음과 같은 화면이 보이는데 이에 대한 소스코드 파일들을 다 찾아보면서 앱일 어떻게 실행되는 지 살펴 보십시오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98" y="3128396"/>
            <a:ext cx="1779991" cy="306736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6117" y="3927362"/>
            <a:ext cx="22350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activity_main.xml</a:t>
            </a:r>
            <a:endParaRPr lang="ko-KR" altLang="en-US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587" y="3136196"/>
            <a:ext cx="1760286" cy="309363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54205" y="3927362"/>
            <a:ext cx="20970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fragment_main.xml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272" y="3134133"/>
            <a:ext cx="1773551" cy="306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036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Joy051TabbedFragment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Step </a:t>
            </a:r>
            <a:r>
              <a:rPr lang="en-US" altLang="ko-KR" b="1" dirty="0"/>
              <a:t>3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우리가 다루어야 할 파일과 폴더들을 오른쪽 그림에 표시해 두었습니다</a:t>
            </a:r>
            <a:r>
              <a:rPr lang="en-US" altLang="ko-KR" dirty="0" smtClean="0"/>
              <a:t>.  </a:t>
            </a:r>
          </a:p>
          <a:p>
            <a:r>
              <a:rPr lang="ko-KR" altLang="en-US" dirty="0" smtClean="0"/>
              <a:t>현재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탭이 있는데</a:t>
            </a:r>
            <a:r>
              <a:rPr lang="en-US" altLang="ko-KR" dirty="0" smtClean="0"/>
              <a:t>, 3</a:t>
            </a:r>
            <a:r>
              <a:rPr lang="ko-KR" altLang="en-US" dirty="0" smtClean="0"/>
              <a:t>개의 탭으로 늘리는 작업을 먼저 해보겠습니다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strings.xml </a:t>
            </a:r>
            <a:r>
              <a:rPr lang="ko-KR" altLang="en-US" dirty="0" smtClean="0"/>
              <a:t>수정하면 될 것이란 감이 오나요</a:t>
            </a:r>
            <a:r>
              <a:rPr lang="en-US" altLang="ko-KR" dirty="0" smtClean="0"/>
              <a:t>? </a:t>
            </a:r>
            <a:r>
              <a:rPr lang="ko-KR" altLang="en-US" dirty="0" smtClean="0"/>
              <a:t>그리고 어디에선가 이 파일을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읽고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을 활용할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파일을 찾아가 봅니다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b="1" dirty="0" smtClean="0"/>
              <a:t>SectionsPageAdapter.java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수정할 수 있습니다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"Tab 3" </a:t>
            </a:r>
            <a:r>
              <a:rPr lang="ko-KR" altLang="en-US" dirty="0" smtClean="0"/>
              <a:t>가 문제가 있으면</a:t>
            </a:r>
            <a:r>
              <a:rPr lang="en-US" altLang="ko-KR" dirty="0" smtClean="0"/>
              <a:t>, R.string.tab_text_3 </a:t>
            </a:r>
            <a:r>
              <a:rPr lang="ko-KR" altLang="en-US" dirty="0" smtClean="0"/>
              <a:t>로 입력해 보십시오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앱을 실행해서 결과를 확인하십시오</a:t>
            </a:r>
            <a:r>
              <a:rPr lang="en-US" altLang="ko-KR" dirty="0" smtClean="0"/>
              <a:t>. Tab 3 </a:t>
            </a:r>
            <a:r>
              <a:rPr lang="ko-KR" altLang="en-US" dirty="0" smtClean="0"/>
              <a:t>가 나타나지 않습니다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이 문제는 어떻게 해결하면 될까요</a:t>
            </a:r>
            <a:r>
              <a:rPr lang="en-US" altLang="ko-KR" dirty="0" smtClean="0"/>
              <a:t>? </a:t>
            </a:r>
          </a:p>
          <a:p>
            <a:pPr lvl="2"/>
            <a:r>
              <a:rPr lang="en-US" altLang="ko-KR" dirty="0" smtClean="0"/>
              <a:t>activity_main.xml </a:t>
            </a:r>
            <a:r>
              <a:rPr lang="ko-KR" altLang="en-US" dirty="0" smtClean="0"/>
              <a:t>파일들의 코드를 살펴보면 가능할까요</a:t>
            </a:r>
            <a:r>
              <a:rPr lang="en-US" altLang="ko-KR" dirty="0" smtClean="0"/>
              <a:t>? </a:t>
            </a:r>
          </a:p>
          <a:p>
            <a:pPr lvl="2"/>
            <a:r>
              <a:rPr lang="ko-KR" altLang="en-US" dirty="0" smtClean="0"/>
              <a:t>아니면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아무래도 </a:t>
            </a:r>
            <a:r>
              <a:rPr lang="en-US" altLang="ko-KR" dirty="0" smtClean="0"/>
              <a:t>SectionPageAdapter.java </a:t>
            </a:r>
            <a:r>
              <a:rPr lang="ko-KR" altLang="en-US" dirty="0" smtClean="0"/>
              <a:t>파일에 더 가능성이 있지 않을까요</a:t>
            </a:r>
            <a:r>
              <a:rPr lang="en-US" altLang="ko-KR" dirty="0" smtClean="0"/>
              <a:t>?</a:t>
            </a:r>
          </a:p>
          <a:p>
            <a:pPr lvl="2"/>
            <a:r>
              <a:rPr lang="en-US" altLang="ko-KR" dirty="0" smtClean="0"/>
              <a:t> hard-coded number </a:t>
            </a:r>
            <a:r>
              <a:rPr lang="ko-KR" altLang="en-US" dirty="0" smtClean="0"/>
              <a:t>보다 더 좋은 방법은 무엇이겠습니까</a:t>
            </a:r>
            <a:r>
              <a:rPr lang="en-US" altLang="ko-KR" dirty="0" smtClean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361" y="860046"/>
            <a:ext cx="2364852" cy="4997986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9732404" y="1943896"/>
            <a:ext cx="2880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9547409" y="2492896"/>
            <a:ext cx="21602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9457170" y="3928246"/>
            <a:ext cx="2880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9768408" y="5370588"/>
            <a:ext cx="2880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9444372" y="3712222"/>
            <a:ext cx="2880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4319851"/>
            <a:ext cx="4032447" cy="231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421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Joy051TabbedFragment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Step 4: </a:t>
            </a:r>
            <a:r>
              <a:rPr lang="en-US" altLang="ko-KR" dirty="0" smtClean="0"/>
              <a:t>SectionPagerAdapter.java </a:t>
            </a:r>
            <a:r>
              <a:rPr lang="ko-KR" altLang="en-US" dirty="0" smtClean="0"/>
              <a:t>가 가장 바닥에서 많은 실제 작업을 하고 있다는 것을 알 수 있습니다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그러한 감을 가지고 이 파일을 살펴보면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중에 중요한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보이는 것은</a:t>
            </a:r>
            <a:r>
              <a:rPr lang="en-US" altLang="ko-KR" dirty="0" smtClean="0"/>
              <a:t>?  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()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즉 </a:t>
            </a:r>
            <a:r>
              <a:rPr lang="en-US" altLang="ko-KR" dirty="0" smtClean="0"/>
              <a:t>Fragment </a:t>
            </a:r>
            <a:r>
              <a:rPr lang="ko-KR" altLang="en-US" dirty="0" smtClean="0"/>
              <a:t>반환하는데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PlaceholderFragment.newInstance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호출하여 이것을 하나씩 만들어서 보내주고 있다는 것을 알 수 있습니다</a:t>
            </a:r>
            <a:r>
              <a:rPr lang="en-US" altLang="ko-KR" dirty="0" smtClean="0"/>
              <a:t>.  </a:t>
            </a:r>
            <a:r>
              <a:rPr lang="en-US" altLang="ko-KR" dirty="0" err="1" smtClean="0"/>
              <a:t>PlaceholderFragment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클래스는 우리가 코드를 가지고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거기에서 또한 </a:t>
            </a:r>
            <a:r>
              <a:rPr lang="en-US" altLang="ko-KR" dirty="0" err="1" smtClean="0"/>
              <a:t>setText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에 메시지도 설정하고 있는 것을 볼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따라서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우리도 </a:t>
            </a:r>
            <a:r>
              <a:rPr lang="en-US" altLang="ko-KR" b="1" dirty="0" err="1" smtClean="0"/>
              <a:t>getItem</a:t>
            </a:r>
            <a:r>
              <a:rPr lang="en-US" altLang="ko-KR" b="1" dirty="0" smtClean="0"/>
              <a:t>()</a:t>
            </a:r>
            <a:r>
              <a:rPr lang="ko-KR" altLang="en-US" b="1" dirty="0"/>
              <a:t>의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position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매개변수의 값에 따라 해당 </a:t>
            </a:r>
            <a:r>
              <a:rPr lang="en-US" altLang="ko-KR" dirty="0" smtClean="0"/>
              <a:t>Fragment </a:t>
            </a:r>
            <a:r>
              <a:rPr lang="ko-KR" altLang="en-US" dirty="0" smtClean="0"/>
              <a:t>만들어서 반환하면 될 것입니다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ko-KR" altLang="en-US" dirty="0" smtClean="0"/>
              <a:t>그러면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이제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Fragments </a:t>
            </a:r>
            <a:r>
              <a:rPr lang="ko-KR" altLang="en-US" dirty="0" smtClean="0"/>
              <a:t>를 만들어야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세상의 </a:t>
            </a:r>
            <a:r>
              <a:rPr lang="ko-KR" altLang="en-US" dirty="0" err="1" smtClean="0"/>
              <a:t>자바코드와</a:t>
            </a:r>
            <a:r>
              <a:rPr lang="ko-KR" altLang="en-US" dirty="0" smtClean="0"/>
              <a:t> 레이아웃 파일들을 말입니다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282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화면과 액티비티의 화면의 차이점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프래그멘트의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목적은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액티비티 화면을 분할하여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분할된 화면들을 독립적으로 구성하기 이해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분할된 화면들의 상태를 관리하기 위해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b="1" dirty="0" smtClean="0">
                <a:sym typeface="Wingdings" panose="05000000000000000000" pitchFamily="2" charset="2"/>
              </a:rPr>
              <a:t> 액티비티 위에 올라가야만 역할을 할 수 있습니다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안드로이드 시스템에서 액티비티 관리자가 액티비티의 화면을 관리한다면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위에서 </a:t>
            </a:r>
            <a:r>
              <a:rPr lang="ko-KR" altLang="en-US" dirty="0" err="1" smtClean="0">
                <a:sym typeface="Wingdings" panose="05000000000000000000" pitchFamily="2" charset="2"/>
              </a:rPr>
              <a:t>프로그먼트</a:t>
            </a:r>
            <a:r>
              <a:rPr lang="ko-KR" altLang="en-US" dirty="0" smtClean="0">
                <a:sym typeface="Wingdings" panose="05000000000000000000" pitchFamily="2" charset="2"/>
              </a:rPr>
              <a:t> 관리자가 프래그멘트 화면을 관리합니다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즉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액티비티는 시스템에서 관리하지만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dirty="0" smtClean="0">
                <a:sym typeface="Wingdings" panose="05000000000000000000" pitchFamily="2" charset="2"/>
              </a:rPr>
              <a:t> 액티비티 위에 올라가 있어서 훨씬 가볍게 화면 전환 효과를 만들 수 있게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특히 탭 모양으로 화면을 구성할 때 각각의 탭 버튼을 클릭할 때마다 다른 화면이 보이는 효과를 내고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액티비티가 아닌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사용하는 것이 좋습니다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71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Joy051TabbedFragment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Step 4 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: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Fragments </a:t>
            </a:r>
            <a:r>
              <a:rPr lang="ko-KR" altLang="en-US" dirty="0" smtClean="0"/>
              <a:t>를 만들어야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세상의 </a:t>
            </a:r>
            <a:r>
              <a:rPr lang="ko-KR" altLang="en-US" dirty="0" err="1" smtClean="0"/>
              <a:t>자바코드와</a:t>
            </a:r>
            <a:r>
              <a:rPr lang="ko-KR" altLang="en-US" dirty="0" smtClean="0"/>
              <a:t> 레이아웃 파일들을 만들어야 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java/</a:t>
            </a:r>
            <a:r>
              <a:rPr lang="en-US" altLang="ko-KR" dirty="0" err="1" smtClean="0"/>
              <a:t>org.joy.fragment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 위에서 우클릭하여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Fragment  Fragment(Blank)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Fragment </a:t>
            </a:r>
            <a:r>
              <a:rPr lang="ko-KR" altLang="en-US" dirty="0" smtClean="0">
                <a:sym typeface="Wingdings" panose="05000000000000000000" pitchFamily="2" charset="2"/>
              </a:rPr>
              <a:t>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Frag1</a:t>
            </a:r>
            <a:r>
              <a:rPr lang="en-US" altLang="ko-KR" dirty="0" smtClean="0">
                <a:sym typeface="Wingdings" panose="05000000000000000000" pitchFamily="2" charset="2"/>
              </a:rPr>
              <a:t> (</a:t>
            </a:r>
            <a:r>
              <a:rPr lang="ko-KR" altLang="en-US" dirty="0" smtClean="0">
                <a:sym typeface="Wingdings" panose="05000000000000000000" pitchFamily="2" charset="2"/>
              </a:rPr>
              <a:t>첫 글자는 반드시 대문자</a:t>
            </a:r>
            <a:r>
              <a:rPr lang="en-US" altLang="ko-KR" dirty="0" smtClean="0">
                <a:sym typeface="Wingdings" panose="05000000000000000000" pitchFamily="2" charset="2"/>
              </a:rPr>
              <a:t>), Layout </a:t>
            </a:r>
            <a:r>
              <a:rPr lang="ko-KR" altLang="en-US" dirty="0" smtClean="0">
                <a:sym typeface="Wingdings" panose="05000000000000000000" pitchFamily="2" charset="2"/>
              </a:rPr>
              <a:t>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frag1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Frag1.java 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frag1.xml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생성되었습니다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/>
              <a:t>Frag1.java </a:t>
            </a:r>
            <a:r>
              <a:rPr lang="ko-KR" altLang="en-US" dirty="0" smtClean="0"/>
              <a:t>을 살펴보면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 기본 코드들이 작성되어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임의로 만든 두 개의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매개</a:t>
            </a:r>
            <a:r>
              <a:rPr lang="en-US" altLang="ko-KR" dirty="0" smtClean="0"/>
              <a:t>)</a:t>
            </a:r>
            <a:r>
              <a:rPr lang="ko-KR" altLang="en-US" dirty="0" smtClean="0"/>
              <a:t>변수들도 보입니다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끝에는 우리가 만든 </a:t>
            </a:r>
            <a:r>
              <a:rPr lang="en-US" altLang="ko-KR" dirty="0" smtClean="0"/>
              <a:t>frag1 </a:t>
            </a:r>
            <a:r>
              <a:rPr lang="ko-KR" altLang="en-US" dirty="0" smtClean="0"/>
              <a:t>레이아웃 파일을 </a:t>
            </a:r>
            <a:r>
              <a:rPr lang="en-US" altLang="ko-KR" dirty="0" smtClean="0"/>
              <a:t>inflation</a:t>
            </a:r>
            <a:r>
              <a:rPr lang="ko-KR" altLang="en-US" dirty="0" smtClean="0"/>
              <a:t>하고 있는 것도 관찰할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frag1.xml </a:t>
            </a:r>
            <a:r>
              <a:rPr lang="ko-KR" altLang="en-US" dirty="0" smtClean="0"/>
              <a:t>을 살펴보면</a:t>
            </a:r>
            <a:r>
              <a:rPr lang="en-US" altLang="ko-KR" dirty="0" smtClean="0"/>
              <a:t>, FrameLayout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TextView[Hello blank fragment]</a:t>
            </a:r>
            <a:r>
              <a:rPr lang="ko-KR" altLang="en-US" dirty="0" smtClean="0"/>
              <a:t>가 하나 있습니다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이것을 </a:t>
            </a:r>
            <a:r>
              <a:rPr lang="en-US" altLang="ko-KR" dirty="0" smtClean="0"/>
              <a:t>LinearLayout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, </a:t>
            </a:r>
            <a:r>
              <a:rPr lang="en-US" altLang="ko-KR" dirty="0"/>
              <a:t>background="@</a:t>
            </a:r>
            <a:r>
              <a:rPr lang="en-US" altLang="ko-KR" dirty="0" err="1"/>
              <a:t>android:color</a:t>
            </a:r>
            <a:r>
              <a:rPr lang="en-US" altLang="ko-KR" dirty="0"/>
              <a:t>/</a:t>
            </a:r>
            <a:r>
              <a:rPr lang="en-US" altLang="ko-KR" dirty="0" err="1"/>
              <a:t>holo_red_light</a:t>
            </a:r>
            <a:r>
              <a:rPr lang="en-US" altLang="ko-KR" dirty="0" smtClean="0"/>
              <a:t>"</a:t>
            </a:r>
            <a:r>
              <a:rPr lang="ko-KR" altLang="en-US" dirty="0" smtClean="0"/>
              <a:t> 설정합니다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TextView</a:t>
            </a:r>
            <a:r>
              <a:rPr lang="ko-KR" altLang="en-US" dirty="0" smtClean="0"/>
              <a:t>는 지금은 그냥 남겨 두기로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 작업을 반복해도 가능하지만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폴더에서 </a:t>
            </a:r>
            <a:r>
              <a:rPr lang="en-US" altLang="ko-KR" dirty="0" smtClean="0"/>
              <a:t>Frag1.java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frag1.xml</a:t>
            </a:r>
            <a:r>
              <a:rPr lang="ko-KR" altLang="en-US" dirty="0" smtClean="0"/>
              <a:t>을 복사하여 </a:t>
            </a:r>
            <a:r>
              <a:rPr lang="en-US" altLang="ko-KR" dirty="0" smtClean="0"/>
              <a:t>Frag2.java, Frag3.java, frag2.xml, frag3.xml</a:t>
            </a:r>
            <a:r>
              <a:rPr lang="ko-KR" altLang="en-US" dirty="0" smtClean="0"/>
              <a:t>을 만들어 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물론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파일 안에서 필요한 것들을 수정해야 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예를 들면</a:t>
            </a:r>
            <a:r>
              <a:rPr lang="en-US" altLang="ko-KR" dirty="0" smtClean="0"/>
              <a:t>, Frag2.java</a:t>
            </a:r>
            <a:r>
              <a:rPr lang="ko-KR" altLang="en-US" dirty="0" smtClean="0"/>
              <a:t>에서 끝에 있는 </a:t>
            </a:r>
            <a:r>
              <a:rPr lang="en-US" altLang="ko-KR" dirty="0" smtClean="0"/>
              <a:t>onCreateView()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R.layout.frag2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inflation</a:t>
            </a:r>
            <a:r>
              <a:rPr lang="ko-KR" altLang="en-US" dirty="0" smtClean="0"/>
              <a:t>해야 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예를 들면</a:t>
            </a:r>
            <a:r>
              <a:rPr lang="en-US" altLang="ko-KR" dirty="0" smtClean="0"/>
              <a:t>, frag2.xml 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red </a:t>
            </a:r>
            <a:r>
              <a:rPr lang="ko-KR" altLang="en-US" dirty="0" smtClean="0"/>
              <a:t>대신에 </a:t>
            </a:r>
            <a:r>
              <a:rPr lang="en-US" altLang="ko-KR" dirty="0" smtClean="0"/>
              <a:t>green</a:t>
            </a:r>
            <a:r>
              <a:rPr lang="ko-KR" altLang="en-US" dirty="0" smtClean="0"/>
              <a:t>으로 하면 좋겠습니다</a:t>
            </a:r>
            <a:r>
              <a:rPr lang="en-US" altLang="ko-KR" dirty="0" smtClean="0"/>
              <a:t>.  frag2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blue</a:t>
            </a:r>
            <a:r>
              <a:rPr lang="ko-KR" altLang="en-US" dirty="0" smtClean="0"/>
              <a:t>로 하구요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우리가 만든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background</a:t>
            </a:r>
            <a:r>
              <a:rPr lang="ko-KR" altLang="en-US" dirty="0" smtClean="0"/>
              <a:t>가 각각 </a:t>
            </a:r>
            <a:r>
              <a:rPr lang="en-US" altLang="ko-KR" dirty="0" smtClean="0"/>
              <a:t>R/G/B</a:t>
            </a:r>
            <a:r>
              <a:rPr lang="ko-KR" altLang="en-US" dirty="0" smtClean="0"/>
              <a:t>이므로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이들이 제대로 나타난다면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화면에 화려하게 보일 것입니다</a:t>
            </a:r>
            <a:r>
              <a:rPr lang="en-US" altLang="ko-KR" dirty="0" smtClean="0"/>
              <a:t>. </a:t>
            </a:r>
          </a:p>
          <a:p>
            <a:pPr marL="457200" lvl="1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9485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Joy051TabbedFragment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Step 5: </a:t>
            </a:r>
            <a:r>
              <a:rPr lang="en-US" altLang="ko-KR" dirty="0" smtClean="0"/>
              <a:t>Fragment </a:t>
            </a:r>
            <a:r>
              <a:rPr lang="ko-KR" altLang="en-US" dirty="0" smtClean="0"/>
              <a:t>세 개의 소스코드와 레이아웃 파일이 준비되었습니다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여전히 앱이 실행이 잘 되는지 체크해보십시오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아무런 변화가 아직은 없을 겁니다</a:t>
            </a:r>
            <a:r>
              <a:rPr lang="en-US" altLang="ko-KR" dirty="0" smtClean="0"/>
              <a:t>. Tab 3</a:t>
            </a:r>
            <a:r>
              <a:rPr lang="ko-KR" altLang="en-US" dirty="0" smtClean="0"/>
              <a:t>까지 보이는 </a:t>
            </a:r>
            <a:r>
              <a:rPr lang="ko-KR" altLang="en-US" dirty="0" err="1" smtClean="0"/>
              <a:t>것외에는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이제 우리가 만든 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()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넣고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탭 이벤트가 일어날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우리가 만든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보내주면 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en-US" altLang="ko-KR" dirty="0" smtClean="0"/>
              <a:t>SectionsPagerAdapter.java</a:t>
            </a:r>
            <a:r>
              <a:rPr lang="ko-KR" altLang="en-US" dirty="0"/>
              <a:t> 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메소드를 수정하여 우리가 만든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position</a:t>
            </a:r>
            <a:r>
              <a:rPr lang="ko-KR" altLang="en-US" dirty="0" smtClean="0"/>
              <a:t>변수에 따라 반환하도록 코딩을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어렵지 않겠죠</a:t>
            </a:r>
            <a:r>
              <a:rPr lang="en-US" altLang="ko-KR" dirty="0" smtClean="0"/>
              <a:t>? </a:t>
            </a:r>
          </a:p>
          <a:p>
            <a:r>
              <a:rPr lang="en-US" altLang="ko-KR" dirty="0" smtClean="0"/>
              <a:t>Position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시작하는 탭의 순서입니다</a:t>
            </a:r>
            <a:r>
              <a:rPr lang="en-US" altLang="ko-KR" dirty="0" smtClean="0"/>
              <a:t>. Frag1, Frag2, Frag3 </a:t>
            </a:r>
            <a:r>
              <a:rPr lang="ko-KR" altLang="en-US" dirty="0" smtClean="0"/>
              <a:t>우리가 만든 세 개의 </a:t>
            </a:r>
            <a:r>
              <a:rPr lang="en-US" altLang="ko-KR" dirty="0" smtClean="0"/>
              <a:t>Fragment </a:t>
            </a:r>
            <a:r>
              <a:rPr lang="ko-KR" altLang="en-US" dirty="0" smtClean="0"/>
              <a:t>클래스이며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클래스의 객체</a:t>
            </a:r>
            <a:r>
              <a:rPr lang="en-US" altLang="ko-KR" dirty="0" smtClean="0"/>
              <a:t>(instance)</a:t>
            </a:r>
            <a:r>
              <a:rPr lang="ko-KR" altLang="en-US" dirty="0" smtClean="0"/>
              <a:t>를 만들어 내고 있는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물론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레이아웃과 함께 말입니다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err="1" smtClean="0"/>
              <a:t>newInstance</a:t>
            </a:r>
            <a:r>
              <a:rPr lang="en-US" altLang="ko-KR" dirty="0" smtClean="0"/>
              <a:t>()</a:t>
            </a:r>
            <a:r>
              <a:rPr lang="ko-KR" altLang="en-US" dirty="0" smtClean="0"/>
              <a:t>메소드 안의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상수는 임의의 매개변수이며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지금은 사용하지 않는 </a:t>
            </a:r>
            <a:r>
              <a:rPr lang="en-US" altLang="ko-KR" dirty="0" smtClean="0"/>
              <a:t>dummy </a:t>
            </a:r>
            <a:r>
              <a:rPr lang="ko-KR" altLang="en-US" dirty="0" smtClean="0"/>
              <a:t>변수입니다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69471" y="3953652"/>
            <a:ext cx="10234985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Fragment </a:t>
            </a:r>
            <a:r>
              <a:rPr lang="en-US" altLang="ko-KR" sz="1600" dirty="0" err="1">
                <a:latin typeface="Consolas" panose="020B0609020204030204" pitchFamily="49" charset="0"/>
              </a:rPr>
              <a:t>getItem</a:t>
            </a:r>
            <a:r>
              <a:rPr lang="en-US" altLang="ko-KR" sz="1600" dirty="0">
                <a:latin typeface="Consolas" panose="020B0609020204030204" pitchFamily="49" charset="0"/>
              </a:rPr>
              <a:t>(int position)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Fragment </a:t>
            </a:r>
            <a:r>
              <a:rPr lang="en-US" altLang="ko-KR" sz="1600" dirty="0" err="1">
                <a:latin typeface="Consolas" panose="020B0609020204030204" pitchFamily="49" charset="0"/>
              </a:rPr>
              <a:t>fragment</a:t>
            </a:r>
            <a:r>
              <a:rPr lang="en-US" altLang="ko-KR" sz="1600" dirty="0">
                <a:latin typeface="Consolas" panose="020B0609020204030204" pitchFamily="49" charset="0"/>
              </a:rPr>
              <a:t> = null;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switch (position)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case 0: fragment = Frag1.newInstance</a:t>
            </a:r>
            <a:r>
              <a:rPr lang="en-US" altLang="ko-KR" sz="1600" dirty="0" smtClean="0">
                <a:latin typeface="Consolas" panose="020B0609020204030204" pitchFamily="49" charset="0"/>
              </a:rPr>
              <a:t>("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alex</a:t>
            </a:r>
            <a:r>
              <a:rPr lang="en-US" altLang="ko-KR" sz="1600" dirty="0" smtClean="0">
                <a:latin typeface="Consolas" panose="020B0609020204030204" pitchFamily="49" charset="0"/>
              </a:rPr>
              <a:t>", "honnold1</a:t>
            </a:r>
            <a:r>
              <a:rPr lang="en-US" altLang="ko-KR" sz="1600" dirty="0">
                <a:latin typeface="Consolas" panose="020B0609020204030204" pitchFamily="49" charset="0"/>
              </a:rPr>
              <a:t>"); </a:t>
            </a:r>
            <a:r>
              <a:rPr lang="en-US" altLang="ko-KR" sz="1600" dirty="0" smtClean="0">
                <a:latin typeface="Consolas" panose="020B0609020204030204" pitchFamily="49" charset="0"/>
              </a:rPr>
              <a:t>break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case 1: fragment = </a:t>
            </a:r>
            <a:r>
              <a:rPr lang="en-US" altLang="ko-KR" sz="1600" dirty="0" smtClean="0">
                <a:latin typeface="Consolas" panose="020B0609020204030204" pitchFamily="49" charset="0"/>
              </a:rPr>
              <a:t>Frag2.newInstance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alex</a:t>
            </a:r>
            <a:r>
              <a:rPr lang="en-US" altLang="ko-KR" sz="1600" dirty="0">
                <a:latin typeface="Consolas" panose="020B0609020204030204" pitchFamily="49" charset="0"/>
              </a:rPr>
              <a:t>", "honnold2"); break;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case 2: fragment = </a:t>
            </a:r>
            <a:r>
              <a:rPr lang="en-US" altLang="ko-KR" sz="1600" dirty="0" smtClean="0">
                <a:latin typeface="Consolas" panose="020B0609020204030204" pitchFamily="49" charset="0"/>
              </a:rPr>
              <a:t>Frag3.newInstance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alex</a:t>
            </a:r>
            <a:r>
              <a:rPr lang="en-US" altLang="ko-KR" sz="1600" dirty="0">
                <a:latin typeface="Consolas" panose="020B0609020204030204" pitchFamily="49" charset="0"/>
              </a:rPr>
              <a:t>", "honnold3"); break;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fragment;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0786089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Joy051TabbedFragment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Joy051TabbedFragment </a:t>
            </a:r>
            <a:r>
              <a:rPr lang="ko-KR" altLang="en-US" b="1" dirty="0" smtClean="0"/>
              <a:t>결과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다음과 같은 결과가 나올 것을 기대합니다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276872"/>
            <a:ext cx="2330461" cy="39877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177" y="2276872"/>
            <a:ext cx="2287412" cy="39877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897" y="2270193"/>
            <a:ext cx="2299864" cy="398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296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Joy051TabbedFragment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Step 6: </a:t>
            </a:r>
            <a:r>
              <a:rPr lang="ko-KR" altLang="en-US" dirty="0" smtClean="0"/>
              <a:t>화려한 </a:t>
            </a:r>
            <a:r>
              <a:rPr lang="en-US" altLang="ko-KR" dirty="0" smtClean="0"/>
              <a:t>background</a:t>
            </a:r>
            <a:r>
              <a:rPr lang="ko-KR" altLang="en-US" dirty="0"/>
              <a:t>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 위에 그림을 올려놓고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탭마다 다른 이미지를 보여주려 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Tab 1, Tab 2, Tab 3 </a:t>
            </a:r>
            <a:r>
              <a:rPr lang="ko-KR" altLang="en-US" dirty="0" smtClean="0"/>
              <a:t>대신에 </a:t>
            </a:r>
            <a:r>
              <a:rPr lang="en-US" altLang="ko-KR" dirty="0" smtClean="0"/>
              <a:t>Image 1, Image 2, Image 3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Task action bar</a:t>
            </a:r>
            <a:r>
              <a:rPr lang="ko-KR" altLang="en-US" dirty="0" smtClean="0"/>
              <a:t>에 나오도록 수정하십시오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strings.xml </a:t>
            </a:r>
            <a:r>
              <a:rPr lang="ko-KR" altLang="en-US" dirty="0" smtClean="0"/>
              <a:t>을 수정합니다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drawable folder</a:t>
            </a:r>
            <a:r>
              <a:rPr lang="ko-KR" altLang="en-US" dirty="0" smtClean="0"/>
              <a:t>에 여러분이 </a:t>
            </a:r>
            <a:r>
              <a:rPr lang="en-US" altLang="ko-KR" dirty="0" smtClean="0"/>
              <a:t>display</a:t>
            </a:r>
            <a:r>
              <a:rPr lang="ko-KR" altLang="en-US" dirty="0" smtClean="0"/>
              <a:t>하고 싶은 이미지 세 개를 붙여 넣기를 하십시오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images/alexhonnold1.png, alexhonold2.png, alexhonnold3.jpg</a:t>
            </a:r>
          </a:p>
          <a:p>
            <a:r>
              <a:rPr lang="en-US" altLang="ko-KR" dirty="0" smtClean="0"/>
              <a:t>frag1.xml</a:t>
            </a:r>
            <a:r>
              <a:rPr lang="ko-KR" altLang="en-US" dirty="0" smtClean="0"/>
              <a:t>에 있는 </a:t>
            </a:r>
            <a:r>
              <a:rPr lang="en-US" altLang="ko-KR" dirty="0" smtClean="0"/>
              <a:t>TextView</a:t>
            </a:r>
            <a:r>
              <a:rPr lang="ko-KR" altLang="en-US" dirty="0" smtClean="0"/>
              <a:t>를 삭제하고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아래와 같이 </a:t>
            </a:r>
            <a:r>
              <a:rPr lang="en-US" altLang="ko-KR" dirty="0" smtClean="0"/>
              <a:t>ImageView</a:t>
            </a:r>
            <a:r>
              <a:rPr lang="ko-KR" altLang="en-US" dirty="0" smtClean="0"/>
              <a:t>를 추가합니다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입력할 </a:t>
            </a:r>
            <a:r>
              <a:rPr lang="ko-KR" altLang="en-US" dirty="0"/>
              <a:t>때</a:t>
            </a:r>
            <a:r>
              <a:rPr lang="en-US" altLang="ko-KR" dirty="0" smtClean="0"/>
              <a:t>, imageView </a:t>
            </a:r>
            <a:r>
              <a:rPr lang="ko-KR" altLang="en-US" dirty="0" smtClean="0"/>
              <a:t>하고 탭을 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저절로 코드가 완성이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필요하면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lw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lh</a:t>
            </a:r>
            <a:r>
              <a:rPr lang="ko-KR" altLang="en-US" dirty="0" smtClean="0"/>
              <a:t>도 시도해 보십시오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같은 방법으로</a:t>
            </a:r>
            <a:r>
              <a:rPr lang="en-US" altLang="ko-KR" dirty="0" smtClean="0"/>
              <a:t>, frag2.xml, frag3.xml</a:t>
            </a:r>
            <a:r>
              <a:rPr lang="ko-KR" altLang="en-US" dirty="0" smtClean="0"/>
              <a:t>파일에도 </a:t>
            </a:r>
            <a:r>
              <a:rPr lang="en-US" altLang="ko-KR" dirty="0" smtClean="0"/>
              <a:t>alexhonnold2, alexhonnold3 </a:t>
            </a:r>
            <a:r>
              <a:rPr lang="ko-KR" altLang="en-US" dirty="0" smtClean="0"/>
              <a:t>에 대해서 </a:t>
            </a:r>
            <a:r>
              <a:rPr lang="en-US" altLang="ko-KR" dirty="0" smtClean="0"/>
              <a:t>ImageView </a:t>
            </a:r>
            <a:r>
              <a:rPr lang="ko-KR" altLang="en-US" dirty="0" smtClean="0"/>
              <a:t>태그를 만들어 넣으십시오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화면 하단의 메일 아이콘을 클릭하면</a:t>
            </a:r>
            <a:r>
              <a:rPr lang="en-US" altLang="ko-KR" dirty="0" smtClean="0"/>
              <a:t>, "Congratulation" </a:t>
            </a:r>
            <a:r>
              <a:rPr lang="ko-KR" altLang="en-US" dirty="0" smtClean="0"/>
              <a:t>메시지를 넣어보십시오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수고했습니다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501008"/>
            <a:ext cx="6503458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588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05-5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데모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98" y="1340767"/>
            <a:ext cx="2826023" cy="49580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1340767"/>
            <a:ext cx="2840674" cy="49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481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05-5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데모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45" y="2204864"/>
            <a:ext cx="5420267" cy="30883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98" y="1340767"/>
            <a:ext cx="2826023" cy="49580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696" y="1340767"/>
            <a:ext cx="2840674" cy="49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390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앱이 </a:t>
            </a:r>
            <a:r>
              <a:rPr lang="en-US" altLang="ko-KR" dirty="0">
                <a:sym typeface="Wingdings" panose="05000000000000000000" pitchFamily="2" charset="2"/>
              </a:rPr>
              <a:t>start </a:t>
            </a: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>
                <a:sym typeface="Wingdings" panose="05000000000000000000" pitchFamily="2" charset="2"/>
              </a:rPr>
              <a:t>resume</a:t>
            </a:r>
            <a:r>
              <a:rPr lang="ko-KR" altLang="en-US" dirty="0">
                <a:sym typeface="Wingdings" panose="05000000000000000000" pitchFamily="2" charset="2"/>
              </a:rPr>
              <a:t>되거나 기기의 방향이 전환될 </a:t>
            </a:r>
            <a:r>
              <a:rPr lang="ko-KR" altLang="en-US" dirty="0" smtClean="0">
                <a:sym typeface="Wingdings" panose="05000000000000000000" pitchFamily="2" charset="2"/>
              </a:rPr>
              <a:t>때</a:t>
            </a:r>
            <a:r>
              <a:rPr lang="en-US" altLang="ko-KR" dirty="0" smtClean="0">
                <a:sym typeface="Wingdings" panose="05000000000000000000" pitchFamily="2" charset="2"/>
              </a:rPr>
              <a:t>,   </a:t>
            </a:r>
            <a:r>
              <a:rPr lang="en-US" altLang="ko-KR" dirty="0" err="1">
                <a:sym typeface="Wingdings" panose="05000000000000000000" pitchFamily="2" charset="2"/>
              </a:rPr>
              <a:t>MainActivty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onCreate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메소드가 </a:t>
            </a:r>
            <a:r>
              <a:rPr lang="ko-KR" altLang="en-US" dirty="0">
                <a:sym typeface="Wingdings" panose="05000000000000000000" pitchFamily="2" charset="2"/>
              </a:rPr>
              <a:t>호출됩니다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>
                <a:sym typeface="Wingdings" panose="05000000000000000000" pitchFamily="2" charset="2"/>
              </a:rPr>
              <a:t>setContentView </a:t>
            </a:r>
            <a:r>
              <a:rPr lang="ko-KR" altLang="en-US" dirty="0">
                <a:sym typeface="Wingdings" panose="05000000000000000000" pitchFamily="2" charset="2"/>
              </a:rPr>
              <a:t>메소드를 이용하여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에서 보여줄 레이아웃을 지정해주는데 여기에서는 </a:t>
            </a:r>
            <a:r>
              <a:rPr lang="en-US" altLang="ko-KR" dirty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 안에 </a:t>
            </a:r>
            <a:r>
              <a:rPr lang="en-US" altLang="ko-KR" dirty="0">
                <a:sym typeface="Wingdings" panose="05000000000000000000" pitchFamily="2" charset="2"/>
              </a:rPr>
              <a:t>Fragment</a:t>
            </a:r>
            <a:r>
              <a:rPr lang="ko-KR" altLang="en-US" dirty="0">
                <a:sym typeface="Wingdings" panose="05000000000000000000" pitchFamily="2" charset="2"/>
              </a:rPr>
              <a:t>도 포함되어 있습니다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ym typeface="Wingdings" panose="05000000000000000000" pitchFamily="2" charset="2"/>
              </a:rPr>
              <a:t>레이아웃 안에 </a:t>
            </a:r>
            <a:r>
              <a:rPr lang="en-US" altLang="ko-KR" dirty="0">
                <a:sym typeface="Wingdings" panose="05000000000000000000" pitchFamily="2" charset="2"/>
              </a:rPr>
              <a:t>&lt;fragment&gt; </a:t>
            </a:r>
            <a:r>
              <a:rPr lang="ko-KR" altLang="en-US" dirty="0">
                <a:sym typeface="Wingdings" panose="05000000000000000000" pitchFamily="2" charset="2"/>
              </a:rPr>
              <a:t>태그로 지정한 곳에 </a:t>
            </a:r>
            <a:r>
              <a:rPr lang="en-US" altLang="ko-KR" dirty="0">
                <a:sym typeface="Wingdings" panose="05000000000000000000" pitchFamily="2" charset="2"/>
              </a:rPr>
              <a:t>fragment</a:t>
            </a:r>
            <a:r>
              <a:rPr lang="ko-KR" altLang="en-US" dirty="0">
                <a:sym typeface="Wingdings" panose="05000000000000000000" pitchFamily="2" charset="2"/>
              </a:rPr>
              <a:t>가 삽입되어 화면에 보여지게 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05-5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데모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3098" y="836712"/>
            <a:ext cx="1147555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Activity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// orientation</a:t>
            </a:r>
            <a:r>
              <a:rPr lang="ko-KR" altLang="en-US" sz="1600" dirty="0">
                <a:latin typeface="Consolas" panose="020B0609020204030204" pitchFamily="49" charset="0"/>
              </a:rPr>
              <a:t>에 따라</a:t>
            </a:r>
          </a:p>
          <a:p>
            <a:r>
              <a:rPr lang="ko-KR" altLang="en-US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// </a:t>
            </a:r>
            <a:r>
              <a:rPr lang="en-US" altLang="ko-KR" sz="1600" dirty="0" smtClean="0">
                <a:latin typeface="Consolas" panose="020B0609020204030204" pitchFamily="49" charset="0"/>
              </a:rPr>
              <a:t>res/layout/activity_main.xml </a:t>
            </a:r>
            <a:r>
              <a:rPr lang="ko-KR" altLang="en-US" sz="1600" dirty="0" smtClean="0">
                <a:latin typeface="Consolas" panose="020B0609020204030204" pitchFamily="49" charset="0"/>
              </a:rPr>
              <a:t>또는 </a:t>
            </a:r>
            <a:r>
              <a:rPr lang="en-US" altLang="ko-KR" sz="1600" dirty="0" smtClean="0">
                <a:latin typeface="Consolas" panose="020B0609020204030204" pitchFamily="49" charset="0"/>
              </a:rPr>
              <a:t>activity_main.xml 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smtClean="0">
                <a:latin typeface="Consolas" panose="020B0609020204030204" pitchFamily="49" charset="0"/>
              </a:rPr>
              <a:t>land)</a:t>
            </a:r>
            <a:r>
              <a:rPr lang="ko-KR" altLang="en-US" sz="1600" dirty="0">
                <a:latin typeface="Consolas" panose="020B0609020204030204" pitchFamily="49" charset="0"/>
              </a:rPr>
              <a:t>가 시스템에서 자동으로 선택된다</a:t>
            </a:r>
            <a:r>
              <a:rPr lang="en-US" altLang="ko-KR" sz="1600" dirty="0"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b="1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en-US" altLang="ko-KR" sz="1600" dirty="0" smtClean="0">
              <a:latin typeface="Consolas" panose="020B06090202040302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207" y="116632"/>
            <a:ext cx="3820832" cy="18002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642194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Portrait</a:t>
            </a:r>
            <a:r>
              <a:rPr lang="ko-KR" altLang="en-US" dirty="0">
                <a:sym typeface="Wingdings" panose="05000000000000000000" pitchFamily="2" charset="2"/>
              </a:rPr>
              <a:t>를 위한  </a:t>
            </a:r>
            <a:r>
              <a:rPr lang="en-US" altLang="ko-KR" dirty="0">
                <a:sym typeface="Wingdings" panose="05000000000000000000" pitchFamily="2" charset="2"/>
              </a:rPr>
              <a:t>res/layout/activity_main.xml </a:t>
            </a:r>
            <a:r>
              <a:rPr lang="ko-KR" altLang="en-US" dirty="0">
                <a:sym typeface="Wingdings" panose="05000000000000000000" pitchFamily="2" charset="2"/>
              </a:rPr>
              <a:t>파일입니다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&lt;</a:t>
            </a:r>
            <a:r>
              <a:rPr lang="en-US" altLang="ko-KR" dirty="0">
                <a:sym typeface="Wingdings" panose="05000000000000000000" pitchFamily="2" charset="2"/>
              </a:rPr>
              <a:t>fragment&gt; </a:t>
            </a:r>
            <a:r>
              <a:rPr lang="ko-KR" altLang="en-US" dirty="0">
                <a:sym typeface="Wingdings" panose="05000000000000000000" pitchFamily="2" charset="2"/>
              </a:rPr>
              <a:t>태그의 </a:t>
            </a:r>
            <a:r>
              <a:rPr lang="en-US" altLang="ko-KR" dirty="0">
                <a:sym typeface="Wingdings" panose="05000000000000000000" pitchFamily="2" charset="2"/>
              </a:rPr>
              <a:t>class </a:t>
            </a:r>
            <a:r>
              <a:rPr lang="ko-KR" altLang="en-US" dirty="0">
                <a:sym typeface="Wingdings" panose="05000000000000000000" pitchFamily="2" charset="2"/>
              </a:rPr>
              <a:t>속성에 </a:t>
            </a:r>
            <a:r>
              <a:rPr lang="en-US" altLang="ko-KR" dirty="0" err="1">
                <a:sym typeface="Wingdings" panose="05000000000000000000" pitchFamily="2" charset="2"/>
              </a:rPr>
              <a:t>TitlesFragment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클래스를 명시하고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TitlesFragment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클래스의 </a:t>
            </a:r>
            <a:r>
              <a:rPr lang="en-US" altLang="ko-KR" dirty="0">
                <a:sym typeface="Wingdings" panose="05000000000000000000" pitchFamily="2" charset="2"/>
              </a:rPr>
              <a:t>onCreateView() </a:t>
            </a:r>
            <a:r>
              <a:rPr lang="ko-KR" altLang="en-US" dirty="0" err="1">
                <a:sym typeface="Wingdings" panose="05000000000000000000" pitchFamily="2" charset="2"/>
              </a:rPr>
              <a:t>콜백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메소드에서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리턴한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View</a:t>
            </a:r>
            <a:r>
              <a:rPr lang="ko-KR" altLang="en-US" dirty="0">
                <a:sym typeface="Wingdings" panose="05000000000000000000" pitchFamily="2" charset="2"/>
              </a:rPr>
              <a:t>가 이 자리에 삽입됩니다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05-5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데모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3098" y="836712"/>
            <a:ext cx="11475550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&lt;FrameLayout xmlns:android="http://schemas.android.com/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android:layout_height="match_parent" </a:t>
            </a:r>
            <a:r>
              <a:rPr lang="en-US" altLang="ko-KR" sz="1600" dirty="0" smtClean="0">
                <a:latin typeface="Consolas" panose="020B0609020204030204" pitchFamily="49" charset="0"/>
              </a:rPr>
              <a:t>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&lt;fragment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android:id="@+id/titles"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class="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com.example.fragment.TitlesFragment</a:t>
            </a:r>
            <a:r>
              <a:rPr lang="en-US" altLang="ko-KR" sz="1600" dirty="0">
                <a:latin typeface="Consolas" panose="020B0609020204030204" pitchFamily="49" charset="0"/>
              </a:rPr>
              <a:t>" </a:t>
            </a:r>
            <a:r>
              <a:rPr lang="en-US" altLang="ko-KR" sz="1600" dirty="0" smtClean="0">
                <a:latin typeface="Consolas" panose="020B0609020204030204" pitchFamily="49" charset="0"/>
              </a:rPr>
              <a:t>/&gt;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&lt;/FrameLayout&gt;</a:t>
            </a:r>
            <a:endParaRPr lang="en-US" altLang="ko-KR" sz="1600" dirty="0" smtClean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328248" y="1847017"/>
            <a:ext cx="2170787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activity_main.xml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02207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Landscape </a:t>
            </a:r>
            <a:r>
              <a:rPr lang="ko-KR" altLang="en-US" dirty="0">
                <a:sym typeface="Wingdings" panose="05000000000000000000" pitchFamily="2" charset="2"/>
              </a:rPr>
              <a:t>화면을 위한  </a:t>
            </a:r>
            <a:r>
              <a:rPr lang="en-US" altLang="ko-KR" dirty="0">
                <a:sym typeface="Wingdings" panose="05000000000000000000" pitchFamily="2" charset="2"/>
              </a:rPr>
              <a:t>res/layout/activity_main.xml (land) </a:t>
            </a:r>
            <a:r>
              <a:rPr lang="ko-KR" altLang="en-US" dirty="0">
                <a:sym typeface="Wingdings" panose="05000000000000000000" pitchFamily="2" charset="2"/>
              </a:rPr>
              <a:t>파일입니다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 err="1"/>
              <a:t>TitlesFragment</a:t>
            </a:r>
            <a:r>
              <a:rPr lang="ko-KR" altLang="en-US" dirty="0"/>
              <a:t>의 경우에는 레이아웃 파일이 </a:t>
            </a:r>
            <a:r>
              <a:rPr lang="en-US" altLang="ko-KR" dirty="0"/>
              <a:t>Activity</a:t>
            </a:r>
            <a:r>
              <a:rPr lang="ko-KR" altLang="en-US" dirty="0"/>
              <a:t>에서 </a:t>
            </a:r>
            <a:r>
              <a:rPr lang="ko-KR" altLang="en-US" dirty="0" err="1"/>
              <a:t>로드되자마자</a:t>
            </a:r>
            <a:r>
              <a:rPr lang="ko-KR" altLang="en-US" dirty="0"/>
              <a:t> 바로 화면에 보여지게 되지만</a:t>
            </a:r>
            <a:r>
              <a:rPr lang="en-US" altLang="ko-KR" dirty="0"/>
              <a:t>, </a:t>
            </a:r>
            <a:r>
              <a:rPr lang="ko-KR" altLang="en-US" dirty="0"/>
              <a:t>오른쪽에 위치하게 되는 </a:t>
            </a:r>
            <a:r>
              <a:rPr lang="en-US" altLang="ko-KR" dirty="0" err="1"/>
              <a:t>DetailsFragment</a:t>
            </a:r>
            <a:r>
              <a:rPr lang="ko-KR" altLang="en-US" dirty="0"/>
              <a:t>의 자리는 비워둡니다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err="1" smtClean="0"/>
              <a:t>글목록에서</a:t>
            </a:r>
            <a:r>
              <a:rPr lang="ko-KR" altLang="en-US" dirty="0" smtClean="0"/>
              <a:t> </a:t>
            </a:r>
            <a:r>
              <a:rPr lang="ko-KR" altLang="en-US" dirty="0"/>
              <a:t>사용자가 선택하여 새로운 </a:t>
            </a:r>
            <a:r>
              <a:rPr lang="en-US" altLang="ko-KR" dirty="0"/>
              <a:t>Fragment</a:t>
            </a:r>
            <a:r>
              <a:rPr lang="ko-KR" altLang="en-US" dirty="0"/>
              <a:t>가 생성될 때 비로소 화면에 </a:t>
            </a:r>
            <a:r>
              <a:rPr lang="en-US" altLang="ko-KR" dirty="0" err="1"/>
              <a:t>DetailsFragment</a:t>
            </a:r>
            <a:r>
              <a:rPr lang="ko-KR" altLang="en-US" dirty="0"/>
              <a:t>가 </a:t>
            </a:r>
            <a:r>
              <a:rPr lang="ko-KR" altLang="en-US" dirty="0" smtClean="0"/>
              <a:t>보여집니다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이렇게 </a:t>
            </a:r>
            <a:r>
              <a:rPr lang="ko-KR" altLang="en-US" dirty="0"/>
              <a:t>동적으로 생성한 </a:t>
            </a:r>
            <a:r>
              <a:rPr lang="en-US" altLang="ko-KR" dirty="0"/>
              <a:t>Fragment</a:t>
            </a:r>
            <a:r>
              <a:rPr lang="ko-KR" altLang="en-US" dirty="0"/>
              <a:t>를 </a:t>
            </a:r>
            <a:r>
              <a:rPr lang="en-US" altLang="ko-KR" dirty="0"/>
              <a:t>Activity</a:t>
            </a:r>
            <a:r>
              <a:rPr lang="ko-KR" altLang="en-US" dirty="0"/>
              <a:t>의 레이아웃에 추가하기 위해서는 </a:t>
            </a:r>
            <a:r>
              <a:rPr lang="en-US" altLang="ko-KR" dirty="0"/>
              <a:t>Fragment</a:t>
            </a:r>
            <a:r>
              <a:rPr lang="ko-KR" altLang="en-US" dirty="0"/>
              <a:t>가 삽입될 위치에 </a:t>
            </a:r>
            <a:r>
              <a:rPr lang="en-US" altLang="ko-KR" dirty="0"/>
              <a:t>&lt;fragment&gt;</a:t>
            </a:r>
            <a:r>
              <a:rPr lang="ko-KR" altLang="en-US" dirty="0"/>
              <a:t>태그 대신에 </a:t>
            </a:r>
            <a:r>
              <a:rPr lang="en-US" altLang="ko-KR" dirty="0"/>
              <a:t>&lt;FrameLayout&gt;</a:t>
            </a:r>
            <a:r>
              <a:rPr lang="ko-KR" altLang="en-US" dirty="0"/>
              <a:t>태그를 사용해야 합니다</a:t>
            </a:r>
            <a:r>
              <a:rPr lang="en-US" altLang="ko-KR" dirty="0"/>
              <a:t>. </a:t>
            </a:r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05-5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데모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3098" y="836712"/>
            <a:ext cx="11475550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android:layout_width="match_parent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  android:layout_height</a:t>
            </a:r>
            <a:r>
              <a:rPr lang="en-US" altLang="ko-KR" sz="1600" dirty="0">
                <a:latin typeface="Consolas" panose="020B0609020204030204" pitchFamily="49" charset="0"/>
              </a:rPr>
              <a:t>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android:baselineAligned</a:t>
            </a:r>
            <a:r>
              <a:rPr lang="en-US" altLang="ko-KR" sz="1600" dirty="0">
                <a:latin typeface="Consolas" panose="020B0609020204030204" pitchFamily="49" charset="0"/>
              </a:rPr>
              <a:t>="false</a:t>
            </a:r>
            <a:r>
              <a:rPr lang="en-US" altLang="ko-KR" sz="1600" dirty="0" smtClean="0">
                <a:latin typeface="Consolas" panose="020B0609020204030204" pitchFamily="49" charset="0"/>
              </a:rPr>
              <a:t>"      </a:t>
            </a:r>
            <a:r>
              <a:rPr lang="en-US" altLang="ko-KR" sz="1600" dirty="0">
                <a:latin typeface="Consolas" panose="020B0609020204030204" pitchFamily="49" charset="0"/>
              </a:rPr>
              <a:t>android:orientation="horizontal" </a:t>
            </a:r>
            <a:r>
              <a:rPr lang="en-US" altLang="ko-KR" sz="1600" dirty="0" smtClean="0">
                <a:latin typeface="Consolas" panose="020B0609020204030204" pitchFamily="49" charset="0"/>
              </a:rPr>
              <a:t>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&lt;fragment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android:id="@+id/titles</a:t>
            </a:r>
            <a:r>
              <a:rPr lang="en-US" altLang="ko-KR" sz="1600" dirty="0" smtClean="0">
                <a:latin typeface="Consolas" panose="020B0609020204030204" pitchFamily="49" charset="0"/>
              </a:rPr>
              <a:t>"                   android:layout_width</a:t>
            </a:r>
            <a:r>
              <a:rPr lang="en-US" altLang="ko-KR" sz="1600" dirty="0">
                <a:latin typeface="Consolas" panose="020B0609020204030204" pitchFamily="49" charset="0"/>
              </a:rPr>
              <a:t>="0px</a:t>
            </a:r>
            <a:r>
              <a:rPr lang="en-US" altLang="ko-KR" sz="1600" dirty="0" smtClean="0">
                <a:latin typeface="Consolas" panose="020B0609020204030204" pitchFamily="49" charset="0"/>
              </a:rPr>
              <a:t>"           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android:layout_height</a:t>
            </a:r>
            <a:r>
              <a:rPr lang="en-US" altLang="ko-KR" sz="1600" dirty="0">
                <a:latin typeface="Consolas" panose="020B0609020204030204" pitchFamily="49" charset="0"/>
              </a:rPr>
              <a:t>="match_parent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android:layout_weight</a:t>
            </a:r>
            <a:r>
              <a:rPr lang="en-US" altLang="ko-KR" sz="1600" dirty="0">
                <a:latin typeface="Consolas" panose="020B0609020204030204" pitchFamily="49" charset="0"/>
              </a:rPr>
              <a:t>="1"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class="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com.example.fragment.TitlesFragment</a:t>
            </a:r>
            <a:r>
              <a:rPr lang="en-US" altLang="ko-KR" sz="1600" dirty="0">
                <a:latin typeface="Consolas" panose="020B0609020204030204" pitchFamily="49" charset="0"/>
              </a:rPr>
              <a:t>" </a:t>
            </a:r>
            <a:r>
              <a:rPr lang="en-US" altLang="ko-KR" sz="1600" dirty="0" smtClean="0">
                <a:latin typeface="Consolas" panose="020B0609020204030204" pitchFamily="49" charset="0"/>
              </a:rPr>
              <a:t>/&gt;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&lt;FrameLayout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android:id="@+id/details</a:t>
            </a:r>
            <a:r>
              <a:rPr lang="en-US" altLang="ko-KR" sz="1600" dirty="0" smtClean="0">
                <a:latin typeface="Consolas" panose="020B0609020204030204" pitchFamily="49" charset="0"/>
              </a:rPr>
              <a:t>"                  </a:t>
            </a:r>
            <a:r>
              <a:rPr lang="en-US" altLang="ko-KR" sz="1600" dirty="0">
                <a:latin typeface="Consolas" panose="020B0609020204030204" pitchFamily="49" charset="0"/>
              </a:rPr>
              <a:t>android:layout_width="0px"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android:layout_weight</a:t>
            </a:r>
            <a:r>
              <a:rPr lang="en-US" altLang="ko-KR" sz="1600" dirty="0">
                <a:latin typeface="Consolas" panose="020B0609020204030204" pitchFamily="49" charset="0"/>
              </a:rPr>
              <a:t>="1"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600" dirty="0">
                <a:latin typeface="Consolas" panose="020B0609020204030204" pitchFamily="49" charset="0"/>
              </a:rPr>
              <a:t>="?</a:t>
            </a:r>
            <a:r>
              <a:rPr lang="en-US" altLang="ko-KR" sz="1600" dirty="0" err="1">
                <a:latin typeface="Consolas" panose="020B0609020204030204" pitchFamily="49" charset="0"/>
              </a:rPr>
              <a:t>android:attr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detailsElementBackground</a:t>
            </a:r>
            <a:r>
              <a:rPr lang="en-US" altLang="ko-KR" sz="1600" dirty="0">
                <a:latin typeface="Consolas" panose="020B0609020204030204" pitchFamily="49" charset="0"/>
              </a:rPr>
              <a:t>" </a:t>
            </a:r>
            <a:r>
              <a:rPr lang="en-US" altLang="ko-KR" sz="1600" dirty="0" smtClean="0">
                <a:latin typeface="Consolas" panose="020B0609020204030204" pitchFamily="49" charset="0"/>
              </a:rPr>
              <a:t>/&gt;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&lt;/LinearLayout&gt;</a:t>
            </a:r>
            <a:endParaRPr lang="en-US" altLang="ko-KR" sz="1600" dirty="0" smtClean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701749" y="652046"/>
            <a:ext cx="2908168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activity_main.xml (land)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65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ko-KR" altLang="en-US" dirty="0">
                <a:sym typeface="Wingdings" panose="05000000000000000000" pitchFamily="2" charset="2"/>
              </a:rPr>
              <a:t>화면에 </a:t>
            </a:r>
            <a:r>
              <a:rPr lang="en-US" altLang="ko-KR" dirty="0" err="1">
                <a:sym typeface="Wingdings" panose="05000000000000000000" pitchFamily="2" charset="2"/>
              </a:rPr>
              <a:t>TitleFragment</a:t>
            </a:r>
            <a:r>
              <a:rPr lang="ko-KR" altLang="en-US" dirty="0">
                <a:sym typeface="Wingdings" panose="05000000000000000000" pitchFamily="2" charset="2"/>
              </a:rPr>
              <a:t>가 보여지게 되었습니다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그 결과 화면에 </a:t>
            </a:r>
            <a:r>
              <a:rPr lang="ko-KR" altLang="en-US" dirty="0" err="1">
                <a:sym typeface="Wingdings" panose="05000000000000000000" pitchFamily="2" charset="2"/>
              </a:rPr>
              <a:t>글목록이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보이게 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기기 </a:t>
            </a:r>
            <a:r>
              <a:rPr lang="ko-KR" altLang="en-US" dirty="0">
                <a:sym typeface="Wingdings" panose="05000000000000000000" pitchFamily="2" charset="2"/>
              </a:rPr>
              <a:t>방향이 </a:t>
            </a:r>
            <a:r>
              <a:rPr lang="en-US" altLang="ko-KR" dirty="0">
                <a:sym typeface="Wingdings" panose="05000000000000000000" pitchFamily="2" charset="2"/>
              </a:rPr>
              <a:t>Portrait</a:t>
            </a:r>
            <a:r>
              <a:rPr lang="ko-KR" altLang="en-US" dirty="0" smtClean="0">
                <a:sym typeface="Wingdings" panose="05000000000000000000" pitchFamily="2" charset="2"/>
              </a:rPr>
              <a:t>일 때에는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에 하나의 </a:t>
            </a:r>
            <a:r>
              <a:rPr lang="en-US" altLang="ko-KR" dirty="0">
                <a:sym typeface="Wingdings" panose="05000000000000000000" pitchFamily="2" charset="2"/>
              </a:rPr>
              <a:t>Fragment</a:t>
            </a:r>
            <a:r>
              <a:rPr lang="ko-KR" altLang="en-US" dirty="0">
                <a:sym typeface="Wingdings" panose="05000000000000000000" pitchFamily="2" charset="2"/>
              </a:rPr>
              <a:t>를 보여줄 </a:t>
            </a:r>
            <a:r>
              <a:rPr lang="ko-KR" altLang="en-US" dirty="0" smtClean="0">
                <a:sym typeface="Wingdings" panose="05000000000000000000" pitchFamily="2" charset="2"/>
              </a:rPr>
              <a:t>공간 밖에 </a:t>
            </a:r>
            <a:r>
              <a:rPr lang="ko-KR" altLang="en-US" dirty="0">
                <a:sym typeface="Wingdings" panose="05000000000000000000" pitchFamily="2" charset="2"/>
              </a:rPr>
              <a:t>없어서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en-US" altLang="ko-KR" dirty="0" err="1">
                <a:sym typeface="Wingdings" panose="05000000000000000000" pitchFamily="2" charset="2"/>
              </a:rPr>
              <a:t>TitlesFragment</a:t>
            </a:r>
            <a:r>
              <a:rPr lang="ko-KR" altLang="en-US" dirty="0">
                <a:sym typeface="Wingdings" panose="05000000000000000000" pitchFamily="2" charset="2"/>
              </a:rPr>
              <a:t>만 보여줍니다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하지만 </a:t>
            </a:r>
            <a:r>
              <a:rPr lang="en-US" altLang="ko-KR" dirty="0">
                <a:sym typeface="Wingdings" panose="05000000000000000000" pitchFamily="2" charset="2"/>
              </a:rPr>
              <a:t>Landscape</a:t>
            </a:r>
            <a:r>
              <a:rPr lang="ko-KR" altLang="en-US" dirty="0">
                <a:sym typeface="Wingdings" panose="05000000000000000000" pitchFamily="2" charset="2"/>
              </a:rPr>
              <a:t>일 경우에는 </a:t>
            </a:r>
            <a:r>
              <a:rPr lang="ko-KR" altLang="en-US" dirty="0" err="1">
                <a:sym typeface="Wingdings" panose="05000000000000000000" pitchFamily="2" charset="2"/>
              </a:rPr>
              <a:t>글목록에서</a:t>
            </a:r>
            <a:r>
              <a:rPr lang="ko-KR" altLang="en-US" dirty="0">
                <a:sym typeface="Wingdings" panose="05000000000000000000" pitchFamily="2" charset="2"/>
              </a:rPr>
              <a:t> 디폴트로 선택되는 첫번째 글을 위한 </a:t>
            </a:r>
            <a:r>
              <a:rPr lang="en-US" altLang="ko-KR" dirty="0" err="1">
                <a:sym typeface="Wingdings" panose="05000000000000000000" pitchFamily="2" charset="2"/>
              </a:rPr>
              <a:t>DetailsFragment</a:t>
            </a:r>
            <a:r>
              <a:rPr lang="ko-KR" altLang="en-US" dirty="0">
                <a:sym typeface="Wingdings" panose="05000000000000000000" pitchFamily="2" charset="2"/>
              </a:rPr>
              <a:t>를 같이 보여줍니다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05-5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데모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3098" y="836712"/>
            <a:ext cx="11475550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onActivityCreated</a:t>
            </a:r>
            <a:r>
              <a:rPr lang="en-US" altLang="ko-KR" sz="1600" dirty="0">
                <a:latin typeface="Consolas" panose="020B0609020204030204" pitchFamily="49" charset="0"/>
              </a:rPr>
              <a:t>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super.onActivityCreated</a:t>
            </a:r>
            <a:r>
              <a:rPr lang="en-US" altLang="ko-KR" sz="1600" dirty="0">
                <a:latin typeface="Consolas" panose="020B0609020204030204" pitchFamily="49" charset="0"/>
              </a:rPr>
              <a:t>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..........................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</a:t>
            </a:r>
            <a:r>
              <a:rPr lang="en-US" altLang="ko-KR" sz="1600" dirty="0" err="1">
                <a:latin typeface="Consolas" panose="020B0609020204030204" pitchFamily="49" charset="0"/>
              </a:rPr>
              <a:t>mDualPane</a:t>
            </a:r>
            <a:r>
              <a:rPr lang="en-US" altLang="ko-KR" sz="1600" dirty="0">
                <a:latin typeface="Consolas" panose="020B0609020204030204" pitchFamily="49" charset="0"/>
              </a:rPr>
              <a:t>) {//landscape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getListView</a:t>
            </a:r>
            <a:r>
              <a:rPr lang="en-US" altLang="ko-KR" sz="1600" dirty="0">
                <a:latin typeface="Consolas" panose="020B0609020204030204" pitchFamily="49" charset="0"/>
              </a:rPr>
              <a:t>().</a:t>
            </a:r>
            <a:r>
              <a:rPr lang="en-US" altLang="ko-KR" sz="1600" dirty="0" err="1">
                <a:latin typeface="Consolas" panose="020B0609020204030204" pitchFamily="49" charset="0"/>
              </a:rPr>
              <a:t>setChoiceMode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ListView.CHOICE_MODE_SINGLE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showDetails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mCurCheckPosition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 else {//portrait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getListView</a:t>
            </a:r>
            <a:r>
              <a:rPr lang="en-US" altLang="ko-KR" sz="1600" dirty="0">
                <a:latin typeface="Consolas" panose="020B0609020204030204" pitchFamily="49" charset="0"/>
              </a:rPr>
              <a:t>().</a:t>
            </a:r>
            <a:r>
              <a:rPr lang="en-US" altLang="ko-KR" sz="1600" dirty="0" err="1">
                <a:latin typeface="Consolas" panose="020B0609020204030204" pitchFamily="49" charset="0"/>
              </a:rPr>
              <a:t>setChoiceMode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ListView.CHOICE_MODE_SINGLE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getListView</a:t>
            </a:r>
            <a:r>
              <a:rPr lang="en-US" altLang="ko-KR" sz="1600" dirty="0">
                <a:latin typeface="Consolas" panose="020B0609020204030204" pitchFamily="49" charset="0"/>
              </a:rPr>
              <a:t>().</a:t>
            </a:r>
            <a:r>
              <a:rPr lang="en-US" altLang="ko-KR" sz="1600" dirty="0" err="1">
                <a:latin typeface="Consolas" panose="020B0609020204030204" pitchFamily="49" charset="0"/>
              </a:rPr>
              <a:t>setItemChecked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mCurCheckPosition</a:t>
            </a:r>
            <a:r>
              <a:rPr lang="en-US" altLang="ko-KR" sz="1600" dirty="0">
                <a:latin typeface="Consolas" panose="020B0609020204030204" pitchFamily="49" charset="0"/>
              </a:rPr>
              <a:t>, true);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701749" y="652046"/>
            <a:ext cx="232788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TitlesFragment.java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6762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화면과 액티비티의 화면의 차이점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프래그멘트의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목적은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액티비티 화면을 분할하여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분할된 화면들을 독립적으로 구성하기 이해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분할된 화면들의 상태를 관리하기 위해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b="1" dirty="0" smtClean="0">
                <a:sym typeface="Wingdings" panose="05000000000000000000" pitchFamily="2" charset="2"/>
              </a:rPr>
              <a:t> 액티비티 위에 올라가야만 역할을 할 수 있습니다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안드로이드 시스템에서 액티비티 관리자가 액티비티의 화면을 관리한다면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위에서 </a:t>
            </a:r>
            <a:r>
              <a:rPr lang="ko-KR" altLang="en-US" dirty="0" err="1" smtClean="0">
                <a:sym typeface="Wingdings" panose="05000000000000000000" pitchFamily="2" charset="2"/>
              </a:rPr>
              <a:t>프로그먼트</a:t>
            </a:r>
            <a:r>
              <a:rPr lang="ko-KR" altLang="en-US" dirty="0" smtClean="0">
                <a:sym typeface="Wingdings" panose="05000000000000000000" pitchFamily="2" charset="2"/>
              </a:rPr>
              <a:t> 관리자가 프래그멘트 화면을 관리합니다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즉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액티비티는 시스템에서 관리하지만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dirty="0" smtClean="0">
                <a:sym typeface="Wingdings" panose="05000000000000000000" pitchFamily="2" charset="2"/>
              </a:rPr>
              <a:t> 액티비티 위에 올라가 있어서 훨씬 가볍게 화면 전환 효과를 만들 수 있게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특히 탭 모양으로 화면을 구성할 때 각각의 탭 버튼을 클릭할 때마다 다른 화면이 보이는 효과를 내고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액티비티가 아닌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사용하는 것이 좋습니다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307862" y="4149080"/>
            <a:ext cx="1610452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Activity1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160614" y="4149080"/>
            <a:ext cx="1629908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Activity 2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07862" y="5708438"/>
            <a:ext cx="3482660" cy="72008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Activity Manager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안드로이드 시스템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구부러진 연결선 8"/>
          <p:cNvCxnSpPr>
            <a:stCxn id="5" idx="2"/>
          </p:cNvCxnSpPr>
          <p:nvPr/>
        </p:nvCxnSpPr>
        <p:spPr>
          <a:xfrm rot="16200000" flipH="1">
            <a:off x="2240078" y="5030202"/>
            <a:ext cx="551248" cy="805228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endCxn id="6" idx="2"/>
          </p:cNvCxnSpPr>
          <p:nvPr/>
        </p:nvCxnSpPr>
        <p:spPr>
          <a:xfrm flipV="1">
            <a:off x="2918314" y="5157192"/>
            <a:ext cx="1057254" cy="551246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311077" y="5301172"/>
            <a:ext cx="981836" cy="293361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718934" y="5306501"/>
            <a:ext cx="972609" cy="288032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Intent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47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사용자가 </a:t>
            </a:r>
            <a:r>
              <a:rPr lang="en-US" altLang="ko-KR" dirty="0" err="1">
                <a:sym typeface="Wingdings" panose="05000000000000000000" pitchFamily="2" charset="2"/>
              </a:rPr>
              <a:t>TitlesFragment</a:t>
            </a:r>
            <a:r>
              <a:rPr lang="ko-KR" altLang="en-US" dirty="0">
                <a:sym typeface="Wingdings" panose="05000000000000000000" pitchFamily="2" charset="2"/>
              </a:rPr>
              <a:t>가 보여주는 </a:t>
            </a:r>
            <a:r>
              <a:rPr lang="ko-KR" altLang="en-US" dirty="0" err="1">
                <a:sym typeface="Wingdings" panose="05000000000000000000" pitchFamily="2" charset="2"/>
              </a:rPr>
              <a:t>글목록</a:t>
            </a:r>
            <a:r>
              <a:rPr lang="ko-KR" altLang="en-US" dirty="0">
                <a:sym typeface="Wingdings" panose="05000000000000000000" pitchFamily="2" charset="2"/>
              </a:rPr>
              <a:t> 중 하나를 선택하게 되면 </a:t>
            </a:r>
            <a:r>
              <a:rPr lang="en-US" altLang="ko-KR" dirty="0" err="1">
                <a:sym typeface="Wingdings" panose="05000000000000000000" pitchFamily="2" charset="2"/>
              </a:rPr>
              <a:t>onListItemClick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콜백</a:t>
            </a:r>
            <a:r>
              <a:rPr lang="ko-KR" altLang="en-US" dirty="0">
                <a:sym typeface="Wingdings" panose="05000000000000000000" pitchFamily="2" charset="2"/>
              </a:rPr>
              <a:t> 메소드가 호출되는데  내부에서  </a:t>
            </a:r>
            <a:r>
              <a:rPr lang="en-US" altLang="ko-KR" dirty="0" err="1">
                <a:sym typeface="Wingdings" panose="05000000000000000000" pitchFamily="2" charset="2"/>
              </a:rPr>
              <a:t>showDetails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메소드를 호출합니다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05-5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데모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3098" y="836712"/>
            <a:ext cx="11475550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onListItemClick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ListView</a:t>
            </a:r>
            <a:r>
              <a:rPr lang="en-US" altLang="ko-KR" sz="1600" dirty="0">
                <a:latin typeface="Consolas" panose="020B0609020204030204" pitchFamily="49" charset="0"/>
              </a:rPr>
              <a:t> l, View v, int position, long id)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showDetails</a:t>
            </a:r>
            <a:r>
              <a:rPr lang="en-US" altLang="ko-KR" sz="1600" dirty="0">
                <a:latin typeface="Consolas" panose="020B0609020204030204" pitchFamily="49" charset="0"/>
              </a:rPr>
              <a:t>(position);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  <a:endParaRPr lang="en-US" altLang="ko-KR" sz="1600" dirty="0" smtClean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701749" y="652046"/>
            <a:ext cx="232788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TitlesFragment.java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68775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사용자가 </a:t>
            </a:r>
            <a:r>
              <a:rPr lang="en-US" altLang="ko-KR" dirty="0" err="1">
                <a:sym typeface="Wingdings" panose="05000000000000000000" pitchFamily="2" charset="2"/>
              </a:rPr>
              <a:t>TitlesFragment</a:t>
            </a:r>
            <a:r>
              <a:rPr lang="ko-KR" altLang="en-US" dirty="0">
                <a:sym typeface="Wingdings" panose="05000000000000000000" pitchFamily="2" charset="2"/>
              </a:rPr>
              <a:t>가 보여주는 </a:t>
            </a:r>
            <a:r>
              <a:rPr lang="ko-KR" altLang="en-US" dirty="0" err="1">
                <a:sym typeface="Wingdings" panose="05000000000000000000" pitchFamily="2" charset="2"/>
              </a:rPr>
              <a:t>글목록</a:t>
            </a:r>
            <a:r>
              <a:rPr lang="ko-KR" altLang="en-US" dirty="0">
                <a:sym typeface="Wingdings" panose="05000000000000000000" pitchFamily="2" charset="2"/>
              </a:rPr>
              <a:t> 중 하나를 선택하게 되면 </a:t>
            </a:r>
            <a:r>
              <a:rPr lang="en-US" altLang="ko-KR" dirty="0" err="1">
                <a:sym typeface="Wingdings" panose="05000000000000000000" pitchFamily="2" charset="2"/>
              </a:rPr>
              <a:t>onListItemClick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콜백</a:t>
            </a:r>
            <a:r>
              <a:rPr lang="ko-KR" altLang="en-US" dirty="0">
                <a:sym typeface="Wingdings" panose="05000000000000000000" pitchFamily="2" charset="2"/>
              </a:rPr>
              <a:t> 메소드가 호출되는데  내부에서  </a:t>
            </a:r>
            <a:r>
              <a:rPr lang="en-US" altLang="ko-KR" dirty="0" err="1">
                <a:sym typeface="Wingdings" panose="05000000000000000000" pitchFamily="2" charset="2"/>
              </a:rPr>
              <a:t>showDetails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메소드를 호출합니다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05-5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데모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3098" y="836712"/>
            <a:ext cx="11475550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void </a:t>
            </a:r>
            <a:r>
              <a:rPr lang="en-US" altLang="ko-KR" sz="1600" dirty="0" err="1">
                <a:latin typeface="Consolas" panose="020B0609020204030204" pitchFamily="49" charset="0"/>
              </a:rPr>
              <a:t>showDetails</a:t>
            </a:r>
            <a:r>
              <a:rPr lang="en-US" altLang="ko-KR" sz="1600" dirty="0">
                <a:latin typeface="Consolas" panose="020B0609020204030204" pitchFamily="49" charset="0"/>
              </a:rPr>
              <a:t>(int index)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mCurCheckPosition</a:t>
            </a:r>
            <a:r>
              <a:rPr lang="en-US" altLang="ko-KR" sz="1600" dirty="0">
                <a:latin typeface="Consolas" panose="020B0609020204030204" pitchFamily="49" charset="0"/>
              </a:rPr>
              <a:t> = index</a:t>
            </a:r>
            <a:r>
              <a:rPr lang="en-US" altLang="ko-KR" sz="1600" dirty="0" smtClean="0">
                <a:latin typeface="Consolas" panose="020B0609020204030204" pitchFamily="49" charset="0"/>
              </a:rPr>
              <a:t>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</a:t>
            </a:r>
            <a:r>
              <a:rPr lang="en-US" altLang="ko-KR" sz="1600" dirty="0" err="1">
                <a:latin typeface="Consolas" panose="020B0609020204030204" pitchFamily="49" charset="0"/>
              </a:rPr>
              <a:t>mDualPane</a:t>
            </a:r>
            <a:r>
              <a:rPr lang="en-US" altLang="ko-KR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getListView</a:t>
            </a:r>
            <a:r>
              <a:rPr lang="en-US" altLang="ko-KR" sz="1600" dirty="0">
                <a:latin typeface="Consolas" panose="020B0609020204030204" pitchFamily="49" charset="0"/>
              </a:rPr>
              <a:t>().</a:t>
            </a:r>
            <a:r>
              <a:rPr lang="en-US" altLang="ko-KR" sz="1600" dirty="0" err="1">
                <a:latin typeface="Consolas" panose="020B0609020204030204" pitchFamily="49" charset="0"/>
              </a:rPr>
              <a:t>setItemChecked</a:t>
            </a:r>
            <a:r>
              <a:rPr lang="en-US" altLang="ko-KR" sz="1600" dirty="0">
                <a:latin typeface="Consolas" panose="020B0609020204030204" pitchFamily="49" charset="0"/>
              </a:rPr>
              <a:t>(index, true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DetailsFragment</a:t>
            </a:r>
            <a:r>
              <a:rPr lang="en-US" altLang="ko-KR" sz="1600" dirty="0">
                <a:latin typeface="Consolas" panose="020B0609020204030204" pitchFamily="49" charset="0"/>
              </a:rPr>
              <a:t> details = (</a:t>
            </a:r>
            <a:r>
              <a:rPr lang="en-US" altLang="ko-KR" sz="1600" dirty="0" err="1">
                <a:latin typeface="Consolas" panose="020B0609020204030204" pitchFamily="49" charset="0"/>
              </a:rPr>
              <a:t>DetailsFragment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err="1">
                <a:latin typeface="Consolas" panose="020B0609020204030204" pitchFamily="49" charset="0"/>
              </a:rPr>
              <a:t>getFragmentManager</a:t>
            </a:r>
            <a:r>
              <a:rPr lang="en-US" altLang="ko-KR" sz="16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    .</a:t>
            </a:r>
            <a:r>
              <a:rPr lang="en-US" altLang="ko-KR" sz="1600" dirty="0" err="1">
                <a:latin typeface="Consolas" panose="020B0609020204030204" pitchFamily="49" charset="0"/>
              </a:rPr>
              <a:t>findFragmentById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R.id.details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if </a:t>
            </a:r>
            <a:r>
              <a:rPr lang="en-US" altLang="ko-KR" sz="1600" dirty="0">
                <a:latin typeface="Consolas" panose="020B0609020204030204" pitchFamily="49" charset="0"/>
              </a:rPr>
              <a:t>(details == null || </a:t>
            </a:r>
            <a:r>
              <a:rPr lang="en-US" altLang="ko-KR" sz="1600" dirty="0" err="1">
                <a:latin typeface="Consolas" panose="020B0609020204030204" pitchFamily="49" charset="0"/>
              </a:rPr>
              <a:t>details.getShownIndex</a:t>
            </a:r>
            <a:r>
              <a:rPr lang="en-US" altLang="ko-KR" sz="1600" dirty="0">
                <a:latin typeface="Consolas" panose="020B0609020204030204" pitchFamily="49" charset="0"/>
              </a:rPr>
              <a:t>() != index)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    details </a:t>
            </a:r>
            <a:r>
              <a:rPr lang="en-US" altLang="ko-KR" sz="1600" dirty="0">
                <a:latin typeface="Consolas" panose="020B0609020204030204" pitchFamily="49" charset="0"/>
              </a:rPr>
              <a:t>= </a:t>
            </a:r>
            <a:r>
              <a:rPr lang="en-US" altLang="ko-KR" sz="1600" dirty="0" err="1">
                <a:latin typeface="Consolas" panose="020B0609020204030204" pitchFamily="49" charset="0"/>
              </a:rPr>
              <a:t>DetailsFragment.newInstance</a:t>
            </a:r>
            <a:r>
              <a:rPr lang="en-US" altLang="ko-KR" sz="1600" dirty="0">
                <a:latin typeface="Consolas" panose="020B0609020204030204" pitchFamily="49" charset="0"/>
              </a:rPr>
              <a:t>(index);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FragmentTransaction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ft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getFragmentManager</a:t>
            </a:r>
            <a:r>
              <a:rPr lang="en-US" altLang="ko-KR" sz="1600" dirty="0">
                <a:latin typeface="Consolas" panose="020B0609020204030204" pitchFamily="49" charset="0"/>
              </a:rPr>
              <a:t>().</a:t>
            </a:r>
            <a:r>
              <a:rPr lang="en-US" altLang="ko-KR" sz="16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ft.replace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R.id.details</a:t>
            </a:r>
            <a:r>
              <a:rPr lang="en-US" altLang="ko-KR" sz="1600" dirty="0">
                <a:latin typeface="Consolas" panose="020B0609020204030204" pitchFamily="49" charset="0"/>
              </a:rPr>
              <a:t>, details);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ft.setTransition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FragmentTransaction.TRANSIT_FRAGMENT_FADE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ft.commit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 else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intent.setClass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getActivity</a:t>
            </a:r>
            <a:r>
              <a:rPr lang="en-US" altLang="ko-KR" sz="1600" dirty="0">
                <a:latin typeface="Consolas" panose="020B0609020204030204" pitchFamily="49" charset="0"/>
              </a:rPr>
              <a:t>(), </a:t>
            </a:r>
            <a:r>
              <a:rPr lang="en-US" altLang="ko-KR" sz="1600" dirty="0" err="1">
                <a:latin typeface="Consolas" panose="020B0609020204030204" pitchFamily="49" charset="0"/>
              </a:rPr>
              <a:t>DetailsActivity.class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intent.putExtra</a:t>
            </a:r>
            <a:r>
              <a:rPr lang="en-US" altLang="ko-KR" sz="1600" dirty="0">
                <a:latin typeface="Consolas" panose="020B0609020204030204" pitchFamily="49" charset="0"/>
              </a:rPr>
              <a:t>("index", index);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startActivity</a:t>
            </a:r>
            <a:r>
              <a:rPr lang="en-US" altLang="ko-KR" sz="1600" dirty="0" smtClean="0">
                <a:latin typeface="Consolas" panose="020B0609020204030204" pitchFamily="49" charset="0"/>
              </a:rPr>
              <a:t>(intent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  <a:endParaRPr lang="en-US" altLang="ko-KR" sz="1600" dirty="0" smtClean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701749" y="652046"/>
            <a:ext cx="232788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TitlesFragment.java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75520" y="5442646"/>
            <a:ext cx="10153127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/>
              <a:t>showDetails</a:t>
            </a:r>
            <a:r>
              <a:rPr lang="en-US" altLang="ko-KR" sz="1600" dirty="0"/>
              <a:t> </a:t>
            </a:r>
            <a:r>
              <a:rPr lang="ko-KR" altLang="en-US" sz="1600" dirty="0" err="1"/>
              <a:t>메소드에서</a:t>
            </a:r>
            <a:r>
              <a:rPr lang="ko-KR" altLang="en-US" sz="1600" dirty="0"/>
              <a:t> 기기의 방향에 따라 </a:t>
            </a:r>
            <a:r>
              <a:rPr lang="ko-KR" altLang="en-US" sz="1600" dirty="0" err="1"/>
              <a:t>글내용을</a:t>
            </a:r>
            <a:r>
              <a:rPr lang="ko-KR" altLang="en-US" sz="1600" dirty="0"/>
              <a:t> 위한 </a:t>
            </a:r>
            <a:r>
              <a:rPr lang="en-US" altLang="ko-KR" sz="1600" dirty="0" err="1"/>
              <a:t>DetailsFragment</a:t>
            </a:r>
            <a:r>
              <a:rPr lang="ko-KR" altLang="en-US" sz="1600" dirty="0"/>
              <a:t>를 보여주는 방법이 달라지는데 </a:t>
            </a:r>
            <a:r>
              <a:rPr lang="en-US" altLang="ko-KR" sz="1600" dirty="0"/>
              <a:t>Portrait</a:t>
            </a:r>
            <a:r>
              <a:rPr lang="ko-KR" altLang="en-US" sz="1600" dirty="0"/>
              <a:t>일 경우에는 </a:t>
            </a:r>
            <a:r>
              <a:rPr lang="en-US" altLang="ko-KR" sz="1600" dirty="0" err="1"/>
              <a:t>DetailsActivity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Activty</a:t>
            </a:r>
            <a:r>
              <a:rPr lang="ko-KR" altLang="en-US" sz="1600" dirty="0"/>
              <a:t>를 시작하여 </a:t>
            </a:r>
            <a:r>
              <a:rPr lang="en-US" altLang="ko-KR" sz="1600" dirty="0" err="1"/>
              <a:t>DetailsFragment</a:t>
            </a:r>
            <a:r>
              <a:rPr lang="ko-KR" altLang="en-US" sz="1600" dirty="0"/>
              <a:t>를 보여주고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Landsacpe</a:t>
            </a:r>
            <a:r>
              <a:rPr lang="ko-KR" altLang="en-US" sz="1600" dirty="0"/>
              <a:t>일 경우에는 </a:t>
            </a:r>
            <a:r>
              <a:rPr lang="en-US" altLang="ko-KR" sz="1600" dirty="0" err="1"/>
              <a:t>DetailsFragment</a:t>
            </a:r>
            <a:r>
              <a:rPr lang="en-US" altLang="ko-KR" sz="1600" dirty="0"/>
              <a:t> Fragment</a:t>
            </a:r>
            <a:r>
              <a:rPr lang="ko-KR" altLang="en-US" sz="1600" dirty="0"/>
              <a:t>를 새로 생성하여 </a:t>
            </a:r>
            <a:r>
              <a:rPr lang="ko-KR" altLang="en-US" sz="1600" dirty="0" smtClean="0"/>
              <a:t>기존 것과 교체합니다</a:t>
            </a:r>
            <a:r>
              <a:rPr lang="en-US" altLang="ko-KR" sz="1600" dirty="0"/>
              <a:t>.  </a:t>
            </a:r>
            <a:endParaRPr lang="en-US" altLang="ko-KR" sz="1600" dirty="0" smtClean="0"/>
          </a:p>
          <a:p>
            <a:r>
              <a:rPr lang="ko-KR" altLang="en-US" sz="1600" dirty="0" smtClean="0"/>
              <a:t>이런 </a:t>
            </a:r>
            <a:r>
              <a:rPr lang="ko-KR" altLang="en-US" sz="1600" dirty="0"/>
              <a:t>교체과정으로 </a:t>
            </a:r>
            <a:r>
              <a:rPr lang="en-US" altLang="ko-KR" sz="1600" dirty="0"/>
              <a:t>Activity </a:t>
            </a:r>
            <a:r>
              <a:rPr lang="ko-KR" altLang="en-US" sz="1600" dirty="0"/>
              <a:t>레이아웃에서 </a:t>
            </a:r>
            <a:r>
              <a:rPr lang="en-US" altLang="ko-KR" sz="1600" dirty="0"/>
              <a:t>&lt;FrameLayout&gt;</a:t>
            </a:r>
            <a:r>
              <a:rPr lang="ko-KR" altLang="en-US" sz="1600" dirty="0"/>
              <a:t>태그를 사용한 곳의 유저 인터페이스가 변하게 됩니다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767019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ym typeface="Wingdings" panose="05000000000000000000" pitchFamily="2" charset="2"/>
              </a:rPr>
              <a:t>실행 중에 </a:t>
            </a:r>
            <a:r>
              <a:rPr lang="en-US" altLang="ko-KR" dirty="0">
                <a:sym typeface="Wingdings" panose="05000000000000000000" pitchFamily="2" charset="2"/>
              </a:rPr>
              <a:t>fragment</a:t>
            </a:r>
            <a:r>
              <a:rPr lang="ko-KR" altLang="en-US" dirty="0">
                <a:sym typeface="Wingdings" panose="05000000000000000000" pitchFamily="2" charset="2"/>
              </a:rPr>
              <a:t>를 동적으로 추가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제거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교체하는 </a:t>
            </a:r>
            <a:r>
              <a:rPr lang="en-US" altLang="ko-KR" dirty="0">
                <a:sym typeface="Wingdings" panose="05000000000000000000" pitchFamily="2" charset="2"/>
              </a:rPr>
              <a:t>transaction </a:t>
            </a:r>
            <a:r>
              <a:rPr lang="ko-KR" altLang="en-US" dirty="0">
                <a:sym typeface="Wingdings" panose="05000000000000000000" pitchFamily="2" charset="2"/>
              </a:rPr>
              <a:t>을 수행하기 위해서는 </a:t>
            </a:r>
            <a:r>
              <a:rPr lang="en-US" altLang="ko-KR" dirty="0" err="1">
                <a:sym typeface="Wingdings" panose="05000000000000000000" pitchFamily="2" charset="2"/>
              </a:rPr>
              <a:t>FragmentManager</a:t>
            </a:r>
            <a:r>
              <a:rPr lang="ko-KR" altLang="en-US" dirty="0">
                <a:sym typeface="Wingdings" panose="05000000000000000000" pitchFamily="2" charset="2"/>
              </a:rPr>
              <a:t>를 이용하여 </a:t>
            </a:r>
            <a:r>
              <a:rPr lang="en-US" altLang="ko-KR" dirty="0" err="1">
                <a:sym typeface="Wingdings" panose="05000000000000000000" pitchFamily="2" charset="2"/>
              </a:rPr>
              <a:t>FragmentTransaction</a:t>
            </a:r>
            <a:r>
              <a:rPr lang="ko-KR" altLang="en-US" dirty="0">
                <a:sym typeface="Wingdings" panose="05000000000000000000" pitchFamily="2" charset="2"/>
              </a:rPr>
              <a:t>을 생성해야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FragmentTransaction</a:t>
            </a:r>
            <a:r>
              <a:rPr lang="ko-KR" altLang="en-US" dirty="0">
                <a:sym typeface="Wingdings" panose="05000000000000000000" pitchFamily="2" charset="2"/>
              </a:rPr>
              <a:t>은 </a:t>
            </a:r>
            <a:r>
              <a:rPr lang="en-US" altLang="ko-KR" dirty="0">
                <a:sym typeface="Wingdings" panose="05000000000000000000" pitchFamily="2" charset="2"/>
              </a:rPr>
              <a:t>fragment</a:t>
            </a:r>
            <a:r>
              <a:rPr lang="ko-KR" altLang="en-US" dirty="0">
                <a:sym typeface="Wingdings" panose="05000000000000000000" pitchFamily="2" charset="2"/>
              </a:rPr>
              <a:t>를 추가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제거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교체하는 </a:t>
            </a:r>
            <a:r>
              <a:rPr lang="en-US" altLang="ko-KR" dirty="0">
                <a:sym typeface="Wingdings" panose="05000000000000000000" pitchFamily="2" charset="2"/>
              </a:rPr>
              <a:t>API</a:t>
            </a:r>
            <a:r>
              <a:rPr lang="ko-KR" altLang="en-US" dirty="0">
                <a:sym typeface="Wingdings" panose="05000000000000000000" pitchFamily="2" charset="2"/>
              </a:rPr>
              <a:t>를 제공합니다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또한 </a:t>
            </a:r>
            <a:r>
              <a:rPr lang="en-US" altLang="ko-KR" dirty="0" err="1">
                <a:sym typeface="Wingdings" panose="05000000000000000000" pitchFamily="2" charset="2"/>
              </a:rPr>
              <a:t>FragmentManager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 err="1">
                <a:sym typeface="Wingdings" panose="05000000000000000000" pitchFamily="2" charset="2"/>
              </a:rPr>
              <a:t>findFragmentById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 err="1">
                <a:sym typeface="Wingdings" panose="05000000000000000000" pitchFamily="2" charset="2"/>
              </a:rPr>
              <a:t>findFragmentByTag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메소드를 사용하면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의 레이아웃에서 </a:t>
            </a:r>
            <a:r>
              <a:rPr lang="en-US" altLang="ko-KR" dirty="0">
                <a:sym typeface="Wingdings" panose="05000000000000000000" pitchFamily="2" charset="2"/>
              </a:rPr>
              <a:t>Fragment</a:t>
            </a:r>
            <a:r>
              <a:rPr lang="ko-KR" altLang="en-US" dirty="0">
                <a:sym typeface="Wingdings" panose="05000000000000000000" pitchFamily="2" charset="2"/>
              </a:rPr>
              <a:t>를 찾을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가 </a:t>
            </a:r>
            <a:r>
              <a:rPr lang="en-US" altLang="ko-KR" dirty="0">
                <a:sym typeface="Wingdings" panose="05000000000000000000" pitchFamily="2" charset="2"/>
              </a:rPr>
              <a:t>Fragment</a:t>
            </a:r>
            <a:r>
              <a:rPr lang="ko-KR" altLang="en-US" dirty="0">
                <a:sym typeface="Wingdings" panose="05000000000000000000" pitchFamily="2" charset="2"/>
              </a:rPr>
              <a:t>를 동적으로 추가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제거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교체하려면</a:t>
            </a:r>
            <a:r>
              <a:rPr lang="en-US" altLang="ko-KR" dirty="0">
                <a:sym typeface="Wingdings" panose="05000000000000000000" pitchFamily="2" charset="2"/>
              </a:rPr>
              <a:t>, Activity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onCreate()</a:t>
            </a:r>
            <a:r>
              <a:rPr lang="ko-KR" altLang="en-US" dirty="0" err="1">
                <a:sym typeface="Wingdings" panose="05000000000000000000" pitchFamily="2" charset="2"/>
              </a:rPr>
              <a:t>메소드에서</a:t>
            </a:r>
            <a:r>
              <a:rPr lang="ko-KR" altLang="en-US" dirty="0">
                <a:sym typeface="Wingdings" panose="05000000000000000000" pitchFamily="2" charset="2"/>
              </a:rPr>
              <a:t> 초기 </a:t>
            </a:r>
            <a:r>
              <a:rPr lang="en-US" altLang="ko-KR" dirty="0">
                <a:sym typeface="Wingdings" panose="05000000000000000000" pitchFamily="2" charset="2"/>
              </a:rPr>
              <a:t>Fragment</a:t>
            </a:r>
            <a:r>
              <a:rPr lang="ko-KR" altLang="en-US" dirty="0">
                <a:sym typeface="Wingdings" panose="05000000000000000000" pitchFamily="2" charset="2"/>
              </a:rPr>
              <a:t>를 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에 추가해주어야 합니다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에서는 사용하는 </a:t>
            </a:r>
            <a:r>
              <a:rPr lang="en-US" altLang="ko-KR" dirty="0">
                <a:sym typeface="Wingdings" panose="05000000000000000000" pitchFamily="2" charset="2"/>
              </a:rPr>
              <a:t>Landscape</a:t>
            </a:r>
            <a:r>
              <a:rPr lang="ko-KR" altLang="en-US" dirty="0">
                <a:sym typeface="Wingdings" panose="05000000000000000000" pitchFamily="2" charset="2"/>
              </a:rPr>
              <a:t>를 위한 레이아웃에  </a:t>
            </a:r>
            <a:r>
              <a:rPr lang="en-US" altLang="ko-KR" dirty="0">
                <a:sym typeface="Wingdings" panose="05000000000000000000" pitchFamily="2" charset="2"/>
              </a:rPr>
              <a:t>fragment </a:t>
            </a:r>
            <a:r>
              <a:rPr lang="ko-KR" altLang="en-US" dirty="0">
                <a:sym typeface="Wingdings" panose="05000000000000000000" pitchFamily="2" charset="2"/>
              </a:rPr>
              <a:t>추가를 대비해 </a:t>
            </a:r>
            <a:r>
              <a:rPr lang="en-US" altLang="ko-KR" dirty="0">
                <a:sym typeface="Wingdings" panose="05000000000000000000" pitchFamily="2" charset="2"/>
              </a:rPr>
              <a:t>&lt;FrameLayout&gt;</a:t>
            </a:r>
            <a:r>
              <a:rPr lang="ko-KR" altLang="en-US" dirty="0">
                <a:sym typeface="Wingdings" panose="05000000000000000000" pitchFamily="2" charset="2"/>
              </a:rPr>
              <a:t>태그를 사용하고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그리고 </a:t>
            </a:r>
            <a:r>
              <a:rPr lang="ko-KR" altLang="en-US" dirty="0" err="1">
                <a:sym typeface="Wingdings" panose="05000000000000000000" pitchFamily="2" charset="2"/>
              </a:rPr>
              <a:t>글목록에서</a:t>
            </a:r>
            <a:r>
              <a:rPr lang="ko-KR" altLang="en-US" dirty="0">
                <a:sym typeface="Wingdings" panose="05000000000000000000" pitchFamily="2" charset="2"/>
              </a:rPr>
              <a:t> 글을 </a:t>
            </a:r>
            <a:r>
              <a:rPr lang="ko-KR" altLang="en-US" dirty="0" smtClean="0">
                <a:sym typeface="Wingdings" panose="05000000000000000000" pitchFamily="2" charset="2"/>
              </a:rPr>
              <a:t>선택하게 되면 </a:t>
            </a:r>
            <a:r>
              <a:rPr lang="en-US" altLang="ko-KR" dirty="0" err="1">
                <a:sym typeface="Wingdings" panose="05000000000000000000" pitchFamily="2" charset="2"/>
              </a:rPr>
              <a:t>TitleFragment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ym typeface="Wingdings" panose="05000000000000000000" pitchFamily="2" charset="2"/>
              </a:rPr>
              <a:t>레이아웃의 </a:t>
            </a:r>
            <a:r>
              <a:rPr lang="en-US" altLang="ko-KR" dirty="0">
                <a:sym typeface="Wingdings" panose="05000000000000000000" pitchFamily="2" charset="2"/>
              </a:rPr>
              <a:t>&lt;FrameLayout&gt;</a:t>
            </a:r>
            <a:r>
              <a:rPr lang="ko-KR" altLang="en-US" dirty="0">
                <a:sym typeface="Wingdings" panose="05000000000000000000" pitchFamily="2" charset="2"/>
              </a:rPr>
              <a:t>태그를 사용한 곳에 삽입된 </a:t>
            </a:r>
            <a:r>
              <a:rPr lang="en-US" altLang="ko-KR" dirty="0">
                <a:sym typeface="Wingdings" panose="05000000000000000000" pitchFamily="2" charset="2"/>
              </a:rPr>
              <a:t>Fragment</a:t>
            </a:r>
            <a:r>
              <a:rPr lang="ko-KR" altLang="en-US" dirty="0">
                <a:sym typeface="Wingdings" panose="05000000000000000000" pitchFamily="2" charset="2"/>
              </a:rPr>
              <a:t>를 교체합니다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getFragmentManager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메소드를 사용하여 </a:t>
            </a:r>
            <a:r>
              <a:rPr lang="en-US" altLang="ko-KR" dirty="0" err="1">
                <a:sym typeface="Wingdings" panose="05000000000000000000" pitchFamily="2" charset="2"/>
              </a:rPr>
              <a:t>FragmentManager</a:t>
            </a:r>
            <a:r>
              <a:rPr lang="ko-KR" altLang="en-US" dirty="0">
                <a:sym typeface="Wingdings" panose="05000000000000000000" pitchFamily="2" charset="2"/>
              </a:rPr>
              <a:t>를 획득한 후</a:t>
            </a:r>
            <a:r>
              <a:rPr lang="en-US" altLang="ko-KR" dirty="0">
                <a:sym typeface="Wingdings" panose="05000000000000000000" pitchFamily="2" charset="2"/>
              </a:rPr>
              <a:t>,  </a:t>
            </a:r>
            <a:r>
              <a:rPr lang="en-US" altLang="ko-KR" dirty="0" err="1">
                <a:sym typeface="Wingdings" panose="05000000000000000000" pitchFamily="2" charset="2"/>
              </a:rPr>
              <a:t>FragmentManager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 err="1">
                <a:sym typeface="Wingdings" panose="05000000000000000000" pitchFamily="2" charset="2"/>
              </a:rPr>
              <a:t>beginTransaction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메소드를 호출하여 </a:t>
            </a:r>
            <a:r>
              <a:rPr lang="en-US" altLang="ko-KR" dirty="0" err="1">
                <a:sym typeface="Wingdings" panose="05000000000000000000" pitchFamily="2" charset="2"/>
              </a:rPr>
              <a:t>FragmentTransaction</a:t>
            </a:r>
            <a:r>
              <a:rPr lang="ko-KR" altLang="en-US" dirty="0">
                <a:sym typeface="Wingdings" panose="05000000000000000000" pitchFamily="2" charset="2"/>
              </a:rPr>
              <a:t>를 생성합니다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그리고나서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FragmentTransaction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replace</a:t>
            </a:r>
            <a:r>
              <a:rPr lang="ko-KR" altLang="en-US" dirty="0">
                <a:sym typeface="Wingdings" panose="05000000000000000000" pitchFamily="2" charset="2"/>
              </a:rPr>
              <a:t>메소드를 사용하여 </a:t>
            </a:r>
            <a:r>
              <a:rPr lang="en-US" altLang="ko-KR" dirty="0">
                <a:sym typeface="Wingdings" panose="05000000000000000000" pitchFamily="2" charset="2"/>
              </a:rPr>
              <a:t>Fragment</a:t>
            </a:r>
            <a:r>
              <a:rPr lang="ko-KR" altLang="en-US" dirty="0">
                <a:sym typeface="Wingdings" panose="05000000000000000000" pitchFamily="2" charset="2"/>
              </a:rPr>
              <a:t>를 교체합니다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마지막으로 </a:t>
            </a:r>
            <a:r>
              <a:rPr lang="en-US" altLang="ko-KR" dirty="0">
                <a:sym typeface="Wingdings" panose="05000000000000000000" pitchFamily="2" charset="2"/>
              </a:rPr>
              <a:t>commit() </a:t>
            </a:r>
            <a:r>
              <a:rPr lang="ko-KR" altLang="en-US" dirty="0">
                <a:sym typeface="Wingdings" panose="05000000000000000000" pitchFamily="2" charset="2"/>
              </a:rPr>
              <a:t>메소드를 호출해야 실제로 </a:t>
            </a:r>
            <a:r>
              <a:rPr lang="en-US" altLang="ko-KR" dirty="0">
                <a:sym typeface="Wingdings" panose="05000000000000000000" pitchFamily="2" charset="2"/>
              </a:rPr>
              <a:t>Fragment</a:t>
            </a:r>
            <a:r>
              <a:rPr lang="ko-KR" altLang="en-US" dirty="0">
                <a:sym typeface="Wingdings" panose="05000000000000000000" pitchFamily="2" charset="2"/>
              </a:rPr>
              <a:t>에 관한 수행이 이루어집니다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05-5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데모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616280" y="359764"/>
            <a:ext cx="232788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TitlesFragment.java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62550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.1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onCreate </a:t>
            </a:r>
            <a:r>
              <a:rPr lang="ko-KR" altLang="en-US" sz="1600" dirty="0" err="1">
                <a:sym typeface="Wingdings" panose="05000000000000000000" pitchFamily="2" charset="2"/>
              </a:rPr>
              <a:t>콜백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 err="1">
                <a:sym typeface="Wingdings" panose="05000000000000000000" pitchFamily="2" charset="2"/>
              </a:rPr>
              <a:t>메소드에서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 err="1">
                <a:sym typeface="Wingdings" panose="05000000000000000000" pitchFamily="2" charset="2"/>
              </a:rPr>
              <a:t>FragmentTransaction</a:t>
            </a:r>
            <a:r>
              <a:rPr lang="ko-KR" altLang="en-US" sz="1600" dirty="0"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ym typeface="Wingdings" panose="05000000000000000000" pitchFamily="2" charset="2"/>
              </a:rPr>
              <a:t>add</a:t>
            </a:r>
            <a:r>
              <a:rPr lang="ko-KR" altLang="en-US" sz="1600" dirty="0">
                <a:sym typeface="Wingdings" panose="05000000000000000000" pitchFamily="2" charset="2"/>
              </a:rPr>
              <a:t>메소드를 사용하여 </a:t>
            </a:r>
            <a:r>
              <a:rPr lang="en-US" altLang="ko-KR" sz="1600" dirty="0">
                <a:sym typeface="Wingdings" panose="05000000000000000000" pitchFamily="2" charset="2"/>
              </a:rPr>
              <a:t>ID</a:t>
            </a:r>
            <a:r>
              <a:rPr lang="ko-KR" altLang="en-US" sz="1600" dirty="0">
                <a:sym typeface="Wingdings" panose="05000000000000000000" pitchFamily="2" charset="2"/>
              </a:rPr>
              <a:t>로 지정한 </a:t>
            </a:r>
            <a:r>
              <a:rPr lang="en-US" altLang="ko-KR" sz="1600" dirty="0" err="1">
                <a:sym typeface="Wingdings" panose="05000000000000000000" pitchFamily="2" charset="2"/>
              </a:rPr>
              <a:t>DetailsActivity</a:t>
            </a:r>
            <a:r>
              <a:rPr lang="ko-KR" altLang="en-US" sz="1600" dirty="0"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ym typeface="Wingdings" panose="05000000000000000000" pitchFamily="2" charset="2"/>
              </a:rPr>
              <a:t>ViewGroup</a:t>
            </a:r>
            <a:r>
              <a:rPr lang="ko-KR" altLang="en-US" sz="1600" dirty="0">
                <a:sym typeface="Wingdings" panose="05000000000000000000" pitchFamily="2" charset="2"/>
              </a:rPr>
              <a:t>에 </a:t>
            </a:r>
            <a:r>
              <a:rPr lang="en-US" altLang="ko-KR" sz="1600" dirty="0">
                <a:sym typeface="Wingdings" panose="05000000000000000000" pitchFamily="2" charset="2"/>
              </a:rPr>
              <a:t>Fragment </a:t>
            </a:r>
            <a:r>
              <a:rPr lang="ko-KR" altLang="en-US" sz="1600" dirty="0">
                <a:sym typeface="Wingdings" panose="05000000000000000000" pitchFamily="2" charset="2"/>
              </a:rPr>
              <a:t>인스턴스를 추가합니다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/>
              <a:t>사용자가 </a:t>
            </a:r>
            <a:r>
              <a:rPr lang="en-US" altLang="ko-KR" sz="1600" dirty="0"/>
              <a:t>Back </a:t>
            </a:r>
            <a:r>
              <a:rPr lang="ko-KR" altLang="en-US" sz="1600" dirty="0"/>
              <a:t>버튼을 눌렀을 때</a:t>
            </a:r>
            <a:r>
              <a:rPr lang="en-US" altLang="ko-KR" sz="1600" dirty="0"/>
              <a:t>, </a:t>
            </a:r>
            <a:r>
              <a:rPr lang="ko-KR" altLang="en-US" sz="1600" dirty="0"/>
              <a:t>이전 화면으로 돌아가기를 원하는데 </a:t>
            </a:r>
            <a:r>
              <a:rPr lang="en-US" altLang="ko-KR" sz="1600" dirty="0"/>
              <a:t>Fragment</a:t>
            </a:r>
            <a:r>
              <a:rPr lang="ko-KR" altLang="en-US" sz="1600" dirty="0"/>
              <a:t>를 </a:t>
            </a:r>
            <a:r>
              <a:rPr lang="en-US" altLang="ko-KR" sz="1600" dirty="0"/>
              <a:t>Back Stack</a:t>
            </a:r>
            <a:r>
              <a:rPr lang="ko-KR" altLang="en-US" sz="1600" dirty="0"/>
              <a:t>에 추가해줌으로써 </a:t>
            </a:r>
            <a:r>
              <a:rPr lang="en-US" altLang="ko-KR" sz="1600" dirty="0"/>
              <a:t>transaction</a:t>
            </a:r>
            <a:r>
              <a:rPr lang="ko-KR" altLang="en-US" sz="1600" dirty="0"/>
              <a:t>을 거꾸로 되돌려 취소할 수 있습니다</a:t>
            </a:r>
            <a:r>
              <a:rPr lang="en-US" altLang="ko-KR" sz="1600" dirty="0"/>
              <a:t>.  </a:t>
            </a:r>
            <a:r>
              <a:rPr lang="ko-KR" altLang="en-US" sz="1600" dirty="0"/>
              <a:t>이를 위해 </a:t>
            </a:r>
            <a:r>
              <a:rPr lang="en-US" altLang="ko-KR" sz="1600" dirty="0" err="1"/>
              <a:t>FragmentTransaction</a:t>
            </a:r>
            <a:r>
              <a:rPr lang="ko-KR" altLang="en-US" sz="1600" dirty="0"/>
              <a:t>의 </a:t>
            </a:r>
            <a:r>
              <a:rPr lang="en-US" altLang="ko-KR" sz="1600" dirty="0"/>
              <a:t>commit()</a:t>
            </a:r>
            <a:r>
              <a:rPr lang="ko-KR" altLang="en-US" sz="1600" dirty="0"/>
              <a:t>메소드를 호출하기 전에 </a:t>
            </a:r>
            <a:r>
              <a:rPr lang="en-US" altLang="ko-KR" sz="1600" dirty="0" err="1"/>
              <a:t>addToBackStack</a:t>
            </a:r>
            <a:r>
              <a:rPr lang="en-US" altLang="ko-KR" sz="1600" dirty="0"/>
              <a:t>()</a:t>
            </a:r>
            <a:r>
              <a:rPr lang="ko-KR" altLang="en-US" sz="1600" dirty="0"/>
              <a:t>메소드를 호출하여 </a:t>
            </a:r>
            <a:r>
              <a:rPr lang="en-US" altLang="ko-KR" sz="1600" dirty="0"/>
              <a:t>fragment</a:t>
            </a:r>
            <a:r>
              <a:rPr lang="ko-KR" altLang="en-US" sz="1600" dirty="0"/>
              <a:t>를 </a:t>
            </a:r>
            <a:r>
              <a:rPr lang="en-US" altLang="ko-KR" sz="1600" dirty="0"/>
              <a:t>Back Stack</a:t>
            </a:r>
            <a:r>
              <a:rPr lang="ko-KR" altLang="en-US" sz="1600" dirty="0"/>
              <a:t>에 추가해주어야 합니다</a:t>
            </a:r>
            <a:r>
              <a:rPr lang="en-US" altLang="ko-KR" sz="1600" dirty="0"/>
              <a:t>. </a:t>
            </a:r>
            <a:endParaRPr lang="en-US" altLang="ko-KR" sz="14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05-5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데모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3098" y="836712"/>
            <a:ext cx="11475550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DetailsActivity</a:t>
            </a:r>
            <a:r>
              <a:rPr lang="en-US" altLang="ko-KR" sz="1600" dirty="0">
                <a:latin typeface="Consolas" panose="020B0609020204030204" pitchFamily="49" charset="0"/>
              </a:rPr>
              <a:t> extends Activity{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(getResources().</a:t>
            </a:r>
            <a:r>
              <a:rPr lang="en-US" altLang="ko-KR" sz="1600" dirty="0" err="1">
                <a:latin typeface="Consolas" panose="020B0609020204030204" pitchFamily="49" charset="0"/>
              </a:rPr>
              <a:t>getConfiguration</a:t>
            </a:r>
            <a:r>
              <a:rPr lang="en-US" altLang="ko-KR" sz="1600" dirty="0">
                <a:latin typeface="Consolas" panose="020B0609020204030204" pitchFamily="49" charset="0"/>
              </a:rPr>
              <a:t>().orientation == </a:t>
            </a:r>
            <a:r>
              <a:rPr lang="en-US" altLang="ko-KR" sz="1600" dirty="0" err="1">
                <a:latin typeface="Consolas" panose="020B0609020204030204" pitchFamily="49" charset="0"/>
              </a:rPr>
              <a:t>Configuration.ORIENTATION_LANDSCAPE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  <a:endParaRPr lang="ko-KR" altLang="en-US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finish(); </a:t>
            </a:r>
            <a:r>
              <a:rPr lang="en-US" altLang="ko-KR" sz="1600" dirty="0">
                <a:latin typeface="Consolas" panose="020B0609020204030204" pitchFamily="49" charset="0"/>
              </a:rPr>
              <a:t>//</a:t>
            </a:r>
            <a:r>
              <a:rPr lang="ko-KR" altLang="en-US" sz="1600" dirty="0">
                <a:latin typeface="Consolas" panose="020B0609020204030204" pitchFamily="49" charset="0"/>
              </a:rPr>
              <a:t>화면이 </a:t>
            </a:r>
            <a:r>
              <a:rPr lang="en-US" altLang="ko-KR" sz="1600" dirty="0">
                <a:latin typeface="Consolas" panose="020B0609020204030204" pitchFamily="49" charset="0"/>
              </a:rPr>
              <a:t>landscape</a:t>
            </a:r>
            <a:r>
              <a:rPr lang="ko-KR" altLang="en-US" sz="1600" dirty="0">
                <a:latin typeface="Consolas" panose="020B0609020204030204" pitchFamily="49" charset="0"/>
              </a:rPr>
              <a:t>일 때 </a:t>
            </a:r>
            <a:r>
              <a:rPr lang="en-US" altLang="ko-KR" sz="1600" dirty="0">
                <a:latin typeface="Consolas" panose="020B0609020204030204" pitchFamily="49" charset="0"/>
              </a:rPr>
              <a:t>MainActivity</a:t>
            </a:r>
            <a:r>
              <a:rPr lang="ko-KR" altLang="en-US" sz="1600" dirty="0">
                <a:latin typeface="Consolas" panose="020B0609020204030204" pitchFamily="49" charset="0"/>
              </a:rPr>
              <a:t>에서 한꺼번에 두개의 </a:t>
            </a:r>
            <a:r>
              <a:rPr lang="ko-KR" altLang="en-US" sz="1600" dirty="0" err="1" smtClean="0">
                <a:latin typeface="Consolas" panose="020B0609020204030204" pitchFamily="49" charset="0"/>
              </a:rPr>
              <a:t>프래그멘트를</a:t>
            </a:r>
            <a:r>
              <a:rPr lang="ko-KR" altLang="en-US" sz="1600" dirty="0" smtClean="0">
                <a:latin typeface="Consolas" panose="020B0609020204030204" pitchFamily="49" charset="0"/>
              </a:rPr>
              <a:t> </a:t>
            </a:r>
            <a:r>
              <a:rPr lang="ko-KR" altLang="en-US" sz="1600" dirty="0">
                <a:latin typeface="Consolas" panose="020B0609020204030204" pitchFamily="49" charset="0"/>
              </a:rPr>
              <a:t>보여주므로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return</a:t>
            </a:r>
            <a:r>
              <a:rPr lang="en-US" altLang="ko-KR" sz="1600" dirty="0" smtClean="0">
                <a:latin typeface="Consolas" panose="020B0609020204030204" pitchFamily="49" charset="0"/>
              </a:rPr>
              <a:t>; </a:t>
            </a:r>
            <a:r>
              <a:rPr lang="en-US" altLang="ko-KR" sz="1600" dirty="0">
                <a:latin typeface="Consolas" panose="020B0609020204030204" pitchFamily="49" charset="0"/>
              </a:rPr>
              <a:t>//</a:t>
            </a:r>
            <a:r>
              <a:rPr lang="ko-KR" altLang="en-US" sz="1600" dirty="0">
                <a:latin typeface="Consolas" panose="020B0609020204030204" pitchFamily="49" charset="0"/>
              </a:rPr>
              <a:t>이 액티비티가 </a:t>
            </a:r>
            <a:r>
              <a:rPr lang="ko-KR" altLang="en-US" sz="1600" dirty="0" err="1">
                <a:latin typeface="Consolas" panose="020B0609020204030204" pitchFamily="49" charset="0"/>
              </a:rPr>
              <a:t>필요없다</a:t>
            </a:r>
            <a:r>
              <a:rPr lang="en-US" altLang="ko-KR" sz="1600" dirty="0">
                <a:latin typeface="Consolas" panose="020B0609020204030204" pitchFamily="49" charset="0"/>
              </a:rPr>
              <a:t>. </a:t>
            </a:r>
            <a:r>
              <a:rPr lang="ko-KR" altLang="en-US" sz="1600" dirty="0">
                <a:latin typeface="Consolas" panose="020B0609020204030204" pitchFamily="49" charset="0"/>
              </a:rPr>
              <a:t>따라서 종료시킨다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(savedInstanceState == null) {//</a:t>
            </a:r>
            <a:r>
              <a:rPr lang="ko-KR" altLang="en-US" sz="1600" dirty="0">
                <a:latin typeface="Consolas" panose="020B0609020204030204" pitchFamily="49" charset="0"/>
              </a:rPr>
              <a:t>새로 생성하는 </a:t>
            </a:r>
            <a:r>
              <a:rPr lang="ko-KR" altLang="en-US" sz="1600" dirty="0" smtClean="0">
                <a:latin typeface="Consolas" panose="020B0609020204030204" pitchFamily="49" charset="0"/>
              </a:rPr>
              <a:t>거라면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DetailsFragment</a:t>
            </a:r>
            <a:r>
              <a:rPr lang="ko-KR" altLang="en-US" sz="1600" dirty="0">
                <a:latin typeface="Consolas" panose="020B0609020204030204" pitchFamily="49" charset="0"/>
              </a:rPr>
              <a:t>를 생성한다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ko-KR" altLang="en-US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DetailsFragment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details = new </a:t>
            </a:r>
            <a:r>
              <a:rPr lang="en-US" altLang="ko-KR" sz="1600" dirty="0" err="1">
                <a:latin typeface="Consolas" panose="020B0609020204030204" pitchFamily="49" charset="0"/>
              </a:rPr>
              <a:t>DetailsFragment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details.setArguments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getIntent</a:t>
            </a:r>
            <a:r>
              <a:rPr lang="en-US" altLang="ko-KR" sz="1600" dirty="0">
                <a:latin typeface="Consolas" panose="020B0609020204030204" pitchFamily="49" charset="0"/>
              </a:rPr>
              <a:t>().</a:t>
            </a:r>
            <a:r>
              <a:rPr lang="en-US" altLang="ko-KR" sz="1600" dirty="0" err="1">
                <a:latin typeface="Consolas" panose="020B0609020204030204" pitchFamily="49" charset="0"/>
              </a:rPr>
              <a:t>getExtras</a:t>
            </a:r>
            <a:r>
              <a:rPr lang="en-US" altLang="ko-KR" sz="1600" dirty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getFragmentManager</a:t>
            </a:r>
            <a:r>
              <a:rPr lang="en-US" altLang="ko-KR" sz="1600" dirty="0">
                <a:latin typeface="Consolas" panose="020B0609020204030204" pitchFamily="49" charset="0"/>
              </a:rPr>
              <a:t>().</a:t>
            </a:r>
            <a:r>
              <a:rPr lang="en-US" altLang="ko-KR" sz="16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600" dirty="0" smtClean="0">
                <a:latin typeface="Consolas" panose="020B0609020204030204" pitchFamily="49" charset="0"/>
              </a:rPr>
              <a:t>().</a:t>
            </a:r>
            <a:r>
              <a:rPr lang="en-US" altLang="ko-KR" sz="1600" dirty="0">
                <a:latin typeface="Consolas" panose="020B0609020204030204" pitchFamily="49" charset="0"/>
              </a:rPr>
              <a:t>add(</a:t>
            </a:r>
            <a:r>
              <a:rPr lang="en-US" altLang="ko-KR" sz="1600" dirty="0" err="1">
                <a:latin typeface="Consolas" panose="020B0609020204030204" pitchFamily="49" charset="0"/>
              </a:rPr>
              <a:t>android.R.id.content</a:t>
            </a:r>
            <a:r>
              <a:rPr lang="en-US" altLang="ko-KR" sz="1600" dirty="0">
                <a:latin typeface="Consolas" panose="020B0609020204030204" pitchFamily="49" charset="0"/>
              </a:rPr>
              <a:t>, details).commit();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701749" y="652046"/>
            <a:ext cx="2300630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DetailsActivity.java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8289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Joy053TwoTabs: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탭을 동시에 구현하기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Next Challenge? </a:t>
            </a:r>
            <a:r>
              <a:rPr lang="en-US" altLang="ko-KR" b="1" dirty="0" smtClean="0"/>
              <a:t>Joy053Tab: </a:t>
            </a:r>
            <a:r>
              <a:rPr lang="ko-KR" altLang="en-US" dirty="0" smtClean="0"/>
              <a:t>상단 탭과 하단 탭을 한 화면에 나타내는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도전해 보십시오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추가적으로 메뉴 중에 하나만 </a:t>
            </a:r>
            <a:r>
              <a:rPr lang="en-US" altLang="ko-KR" dirty="0" smtClean="0"/>
              <a:t>selected </a:t>
            </a:r>
            <a:r>
              <a:rPr lang="ko-KR" altLang="en-US" dirty="0" smtClean="0"/>
              <a:t>된 상태를 유지하고 나머지 </a:t>
            </a:r>
            <a:r>
              <a:rPr lang="en-US" altLang="ko-KR" dirty="0" smtClean="0"/>
              <a:t>unselected </a:t>
            </a:r>
            <a:r>
              <a:rPr lang="ko-KR" altLang="en-US" dirty="0" smtClean="0"/>
              <a:t>상태의 </a:t>
            </a:r>
            <a:r>
              <a:rPr lang="en-US" altLang="ko-KR" dirty="0" smtClean="0"/>
              <a:t>color</a:t>
            </a:r>
            <a:r>
              <a:rPr lang="ko-KR" altLang="en-US" dirty="0" smtClean="0"/>
              <a:t>로 나타내십시오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상단 탭에서는 하늘색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하단 탭에서는 노란색이 </a:t>
            </a:r>
            <a:r>
              <a:rPr lang="en-US" altLang="ko-KR" dirty="0" smtClean="0"/>
              <a:t>selected color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Title</a:t>
            </a:r>
            <a:r>
              <a:rPr lang="ko-KR" altLang="en-US" dirty="0" smtClean="0"/>
              <a:t>은 프로젝트 이름을 보여 주도록 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58" y="2348880"/>
            <a:ext cx="2365451" cy="40727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9" y="2348880"/>
            <a:ext cx="2351410" cy="40727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799" y="2345031"/>
            <a:ext cx="2393776" cy="407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397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Joy053TwoTabs: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탭을 동시에 구현하기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Joy053Tab: </a:t>
            </a:r>
            <a:r>
              <a:rPr lang="en-US" altLang="ko-KR" dirty="0" smtClean="0"/>
              <a:t>One Solution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39381" y="1197310"/>
            <a:ext cx="11475550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... 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&lt;/</a:t>
            </a:r>
            <a:r>
              <a:rPr lang="en-US" altLang="ko-KR" sz="1600" dirty="0" err="1">
                <a:latin typeface="Consolas" panose="020B0609020204030204" pitchFamily="49" charset="0"/>
              </a:rPr>
              <a:t>com.google.android.material.appbar.AppBarLayout</a:t>
            </a:r>
            <a:r>
              <a:rPr lang="en-US" altLang="ko-KR" sz="1600" dirty="0" smtClean="0">
                <a:latin typeface="Consolas" panose="020B0609020204030204" pitchFamily="49" charset="0"/>
              </a:rPr>
              <a:t>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&lt;FrameLayout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android:id="@+id/container"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android:layout_height="571dp"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app:layout_behavior</a:t>
            </a:r>
            <a:r>
              <a:rPr lang="en-US" altLang="ko-KR" sz="1600" dirty="0">
                <a:latin typeface="Consolas" panose="020B0609020204030204" pitchFamily="49" charset="0"/>
              </a:rPr>
              <a:t>="@string/</a:t>
            </a:r>
            <a:r>
              <a:rPr lang="en-US" altLang="ko-KR" sz="1600" dirty="0" err="1">
                <a:latin typeface="Consolas" panose="020B0609020204030204" pitchFamily="49" charset="0"/>
              </a:rPr>
              <a:t>appbar_scrolling_view_behavior</a:t>
            </a:r>
            <a:r>
              <a:rPr lang="en-US" altLang="ko-KR" sz="1600" dirty="0" smtClean="0">
                <a:latin typeface="Consolas" panose="020B0609020204030204" pitchFamily="49" charset="0"/>
              </a:rPr>
              <a:t>"&gt;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&lt;/FrameLayout</a:t>
            </a:r>
            <a:r>
              <a:rPr lang="en-US" altLang="ko-KR" sz="1600" dirty="0" smtClean="0">
                <a:latin typeface="Consolas" panose="020B0609020204030204" pitchFamily="49" charset="0"/>
              </a:rPr>
              <a:t>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&lt;com.google.android.material.bottomnavigation.BottomNavigationView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android:id="@+id/</a:t>
            </a:r>
            <a:r>
              <a:rPr lang="en-US" altLang="ko-KR" sz="1600" dirty="0" err="1">
                <a:latin typeface="Consolas" panose="020B0609020204030204" pitchFamily="49" charset="0"/>
              </a:rPr>
              <a:t>bottom_navigation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android:layout_gravity="bottom"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android:layout_alignParentBottom</a:t>
            </a:r>
            <a:r>
              <a:rPr lang="en-US" altLang="ko-KR" sz="1600" dirty="0">
                <a:latin typeface="Consolas" panose="020B0609020204030204" pitchFamily="49" charset="0"/>
              </a:rPr>
              <a:t>="true"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app:itemBackground</a:t>
            </a:r>
            <a:r>
              <a:rPr lang="en-US" altLang="ko-KR" sz="1600" dirty="0">
                <a:latin typeface="Consolas" panose="020B0609020204030204" pitchFamily="49" charset="0"/>
              </a:rPr>
              <a:t>="@color/</a:t>
            </a:r>
            <a:r>
              <a:rPr lang="en-US" altLang="ko-KR" sz="1600" dirty="0" err="1">
                <a:latin typeface="Consolas" panose="020B0609020204030204" pitchFamily="49" charset="0"/>
              </a:rPr>
              <a:t>colorPrimary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app:itemIconTint</a:t>
            </a:r>
            <a:r>
              <a:rPr lang="en-US" altLang="ko-KR" sz="1600" dirty="0">
                <a:latin typeface="Consolas" panose="020B0609020204030204" pitchFamily="49" charset="0"/>
              </a:rPr>
              <a:t>="@drawable/</a:t>
            </a:r>
            <a:r>
              <a:rPr lang="en-US" altLang="ko-KR" sz="1600" dirty="0" err="1">
                <a:latin typeface="Consolas" panose="020B0609020204030204" pitchFamily="49" charset="0"/>
              </a:rPr>
              <a:t>item_color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app:itemTextColor</a:t>
            </a:r>
            <a:r>
              <a:rPr lang="en-US" altLang="ko-KR" sz="1600" dirty="0">
                <a:latin typeface="Consolas" panose="020B0609020204030204" pitchFamily="49" charset="0"/>
              </a:rPr>
              <a:t>="@drawable/</a:t>
            </a:r>
            <a:r>
              <a:rPr lang="en-US" altLang="ko-KR" sz="1600" dirty="0" err="1">
                <a:latin typeface="Consolas" panose="020B0609020204030204" pitchFamily="49" charset="0"/>
              </a:rPr>
              <a:t>item_color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app:menu</a:t>
            </a:r>
            <a:r>
              <a:rPr lang="en-US" altLang="ko-KR" sz="1600" dirty="0">
                <a:latin typeface="Consolas" panose="020B0609020204030204" pitchFamily="49" charset="0"/>
              </a:rPr>
              <a:t>="@menu/</a:t>
            </a:r>
            <a:r>
              <a:rPr lang="en-US" altLang="ko-KR" sz="1600" dirty="0" err="1">
                <a:latin typeface="Consolas" panose="020B0609020204030204" pitchFamily="49" charset="0"/>
              </a:rPr>
              <a:t>menu_bottom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androidx.coordinatorlayout.widget.CoordinatorLayout</a:t>
            </a:r>
            <a:r>
              <a:rPr lang="en-US" altLang="ko-KR" sz="1600" dirty="0" smtClean="0">
                <a:latin typeface="Consolas" panose="020B0609020204030204" pitchFamily="49" charset="0"/>
              </a:rPr>
              <a:t>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&lt;/RelativeLayout&gt;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688288" y="599877"/>
            <a:ext cx="2106667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activity_main.xml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867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Joy053TwoTabs: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탭을 동시에 구현하기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Joy053Tab: </a:t>
            </a:r>
            <a:r>
              <a:rPr lang="en-US" altLang="ko-KR" dirty="0" smtClean="0"/>
              <a:t>One Solution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3099" y="850465"/>
            <a:ext cx="11248113" cy="60016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            ...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latin typeface="Consolas" panose="020B0609020204030204" pitchFamily="49" charset="0"/>
              </a:rPr>
              <a:t>           @</a:t>
            </a:r>
            <a:r>
              <a:rPr lang="en-US" altLang="ko-KR" sz="12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public void </a:t>
            </a:r>
            <a:r>
              <a:rPr lang="en-US" altLang="ko-KR" sz="1200" dirty="0" err="1">
                <a:latin typeface="Consolas" panose="020B0609020204030204" pitchFamily="49" charset="0"/>
              </a:rPr>
              <a:t>onTabReselected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TabLayout.Tab</a:t>
            </a:r>
            <a:r>
              <a:rPr lang="en-US" altLang="ko-KR" sz="1200" dirty="0">
                <a:latin typeface="Consolas" panose="020B0609020204030204" pitchFamily="49" charset="0"/>
              </a:rPr>
              <a:t> tab)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BottomNavigationView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bottomNavigation</a:t>
            </a:r>
            <a:r>
              <a:rPr lang="en-US" altLang="ko-KR" sz="1200" dirty="0">
                <a:latin typeface="Consolas" panose="020B0609020204030204" pitchFamily="49" charset="0"/>
              </a:rPr>
              <a:t> = findViewById(</a:t>
            </a:r>
            <a:r>
              <a:rPr lang="en-US" altLang="ko-KR" sz="1200" dirty="0" err="1">
                <a:latin typeface="Consolas" panose="020B0609020204030204" pitchFamily="49" charset="0"/>
              </a:rPr>
              <a:t>R.id.bottom_navigation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bottomNavigation.setOnNavigationItemSelectedListener</a:t>
            </a:r>
            <a:r>
              <a:rPr lang="en-US" altLang="ko-KR" sz="1200" dirty="0">
                <a:latin typeface="Consolas" panose="020B0609020204030204" pitchFamily="49" charset="0"/>
              </a:rPr>
              <a:t>(new </a:t>
            </a:r>
            <a:r>
              <a:rPr lang="en-US" altLang="ko-KR" sz="1200" dirty="0" err="1">
                <a:latin typeface="Consolas" panose="020B0609020204030204" pitchFamily="49" charset="0"/>
              </a:rPr>
              <a:t>BottomNavigationView.OnNavigationItemSelectedListener</a:t>
            </a:r>
            <a:r>
              <a:rPr lang="en-US" altLang="ko-KR" sz="12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public boolean </a:t>
            </a:r>
            <a:r>
              <a:rPr lang="en-US" altLang="ko-KR" sz="1200" dirty="0" err="1">
                <a:latin typeface="Consolas" panose="020B0609020204030204" pitchFamily="49" charset="0"/>
              </a:rPr>
              <a:t>onNavigationItemSelected</a:t>
            </a:r>
            <a:r>
              <a:rPr lang="en-US" altLang="ko-KR" sz="1200" dirty="0">
                <a:latin typeface="Consolas" panose="020B0609020204030204" pitchFamily="49" charset="0"/>
              </a:rPr>
              <a:t>(@</a:t>
            </a:r>
            <a:r>
              <a:rPr lang="en-US" altLang="ko-KR" sz="1200" dirty="0" err="1">
                <a:latin typeface="Consolas" panose="020B0609020204030204" pitchFamily="49" charset="0"/>
              </a:rPr>
              <a:t>NonNull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MenuItem</a:t>
            </a:r>
            <a:r>
              <a:rPr lang="en-US" altLang="ko-KR" sz="1200" dirty="0">
                <a:latin typeface="Consolas" panose="020B0609020204030204" pitchFamily="49" charset="0"/>
              </a:rPr>
              <a:t> item)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switch (</a:t>
            </a:r>
            <a:r>
              <a:rPr lang="en-US" altLang="ko-KR" sz="1200" dirty="0" err="1">
                <a:latin typeface="Consolas" panose="020B0609020204030204" pitchFamily="49" charset="0"/>
              </a:rPr>
              <a:t>item.getItemId</a:t>
            </a:r>
            <a:r>
              <a:rPr lang="en-US" altLang="ko-KR" sz="1200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case R.id.tab1: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Toast.makeText(</a:t>
            </a:r>
            <a:r>
              <a:rPr lang="en-US" altLang="ko-KR" sz="12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200" dirty="0">
                <a:latin typeface="Consolas" panose="020B0609020204030204" pitchFamily="49" charset="0"/>
              </a:rPr>
              <a:t>(), "Bottom Tab1 Selected", Toast.LENGTH_LONG).show();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200" dirty="0">
                <a:latin typeface="Consolas" panose="020B0609020204030204" pitchFamily="49" charset="0"/>
              </a:rPr>
              <a:t>().</a:t>
            </a:r>
            <a:r>
              <a:rPr lang="en-US" altLang="ko-KR" sz="12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        .replace(</a:t>
            </a:r>
            <a:r>
              <a:rPr lang="en-US" altLang="ko-KR" sz="12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200" dirty="0">
                <a:latin typeface="Consolas" panose="020B0609020204030204" pitchFamily="49" charset="0"/>
              </a:rPr>
              <a:t>, fragment1).commit</a:t>
            </a:r>
            <a:r>
              <a:rPr lang="en-US" altLang="ko-KR" sz="1200" dirty="0" smtClean="0">
                <a:latin typeface="Consolas" panose="020B0609020204030204" pitchFamily="49" charset="0"/>
              </a:rPr>
              <a:t>();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return true;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case R.id.tab2: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Toast.makeText(</a:t>
            </a:r>
            <a:r>
              <a:rPr lang="en-US" altLang="ko-KR" sz="12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200" dirty="0">
                <a:latin typeface="Consolas" panose="020B0609020204030204" pitchFamily="49" charset="0"/>
              </a:rPr>
              <a:t>(), "Bottom Tab2 Selected", Toast.LENGTH_LONG).show();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200" dirty="0">
                <a:latin typeface="Consolas" panose="020B0609020204030204" pitchFamily="49" charset="0"/>
              </a:rPr>
              <a:t>().</a:t>
            </a:r>
            <a:r>
              <a:rPr lang="en-US" altLang="ko-KR" sz="12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        .replace(</a:t>
            </a:r>
            <a:r>
              <a:rPr lang="en-US" altLang="ko-KR" sz="12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200" dirty="0">
                <a:latin typeface="Consolas" panose="020B0609020204030204" pitchFamily="49" charset="0"/>
              </a:rPr>
              <a:t>, fragment2).commit</a:t>
            </a:r>
            <a:r>
              <a:rPr lang="en-US" altLang="ko-KR" sz="1200" dirty="0" smtClean="0">
                <a:latin typeface="Consolas" panose="020B0609020204030204" pitchFamily="49" charset="0"/>
              </a:rPr>
              <a:t>();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return true;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case R.id.tab3: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Toast.makeText(</a:t>
            </a:r>
            <a:r>
              <a:rPr lang="en-US" altLang="ko-KR" sz="12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200" dirty="0">
                <a:latin typeface="Consolas" panose="020B0609020204030204" pitchFamily="49" charset="0"/>
              </a:rPr>
              <a:t>(), "Bottom Tab3 Selected", Toast.LENGTH_LONG).show();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200" dirty="0">
                <a:latin typeface="Consolas" panose="020B0609020204030204" pitchFamily="49" charset="0"/>
              </a:rPr>
              <a:t>().</a:t>
            </a:r>
            <a:r>
              <a:rPr lang="en-US" altLang="ko-KR" sz="12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        .replace(</a:t>
            </a:r>
            <a:r>
              <a:rPr lang="en-US" altLang="ko-KR" sz="12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200" dirty="0">
                <a:latin typeface="Consolas" panose="020B0609020204030204" pitchFamily="49" charset="0"/>
              </a:rPr>
              <a:t>, fragment3).commit</a:t>
            </a:r>
            <a:r>
              <a:rPr lang="en-US" altLang="ko-KR" sz="1200" dirty="0" smtClean="0">
                <a:latin typeface="Consolas" panose="020B0609020204030204" pitchFamily="49" charset="0"/>
              </a:rPr>
              <a:t>();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return true;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return false;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688288" y="599877"/>
            <a:ext cx="2180405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MainActivity.java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852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21981</TotalTime>
  <Words>10577</Words>
  <Application>Microsoft Office PowerPoint</Application>
  <PresentationFormat>와이드스크린</PresentationFormat>
  <Paragraphs>1755</Paragraphs>
  <Slides>96</Slides>
  <Notes>1</Notes>
  <HiddenSlides>3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08" baseType="lpstr">
      <vt:lpstr>나눔고딕</vt:lpstr>
      <vt:lpstr>나눔고딕 ExtraBold</vt:lpstr>
      <vt:lpstr>맑은 고딕</vt:lpstr>
      <vt:lpstr>Arial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How to rename or copy Android Studio project</vt:lpstr>
      <vt:lpstr>05 프래그멘트 이해하기</vt:lpstr>
      <vt:lpstr>05-1 Why Fragment?</vt:lpstr>
      <vt:lpstr>05-1 프래그멘트의 수명 주기 </vt:lpstr>
      <vt:lpstr>05-1 프래그멘트의 수명 주기 </vt:lpstr>
      <vt:lpstr>05-1 프래그멘트와 액티비티 수명 주기의 가장 큰 차이점 </vt:lpstr>
      <vt:lpstr>05-1 프래그멘트의 화면과 액티비티의 화면의 차이점  </vt:lpstr>
      <vt:lpstr>05-1 프래그멘트의 화면과 액티비티의 화면의 차이점  </vt:lpstr>
      <vt:lpstr>05-1 프래그멘트의 화면과 액티비티의 화면의 차이점  </vt:lpstr>
      <vt:lpstr>05-1 프래그멘트를 화면에 추가하는 방법 이해하기   </vt:lpstr>
      <vt:lpstr>05-1 프래그멘트를 화면에 추가하는 방법 이해하기   </vt:lpstr>
      <vt:lpstr>05-1 프래그멘트를 화면에 추가하는 방법 이해하기   </vt:lpstr>
      <vt:lpstr>05-1 프래그멘트를 화면에 추가하기 실습</vt:lpstr>
      <vt:lpstr>05-1 프래그멘트를 화면에 추가하기 실습:</vt:lpstr>
      <vt:lpstr>05-1 프래그멘트를 화면에 추가하기 실습: activity_main.xml(프래그멘트를 메인 액티비티에 추가)</vt:lpstr>
      <vt:lpstr>05-1 프래그멘트를 화면에 추가하기 실습: activity_main.xml(프래그멘트를 메인 액티비티에 추가)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 결과 </vt:lpstr>
      <vt:lpstr>05-2 프래그멘트 화면 만들기 실습 결과 </vt:lpstr>
      <vt:lpstr>05-2 프래그멘트 화면 만들기 실습 결과 </vt:lpstr>
      <vt:lpstr>Joy051TabbedFragment 연습문제: Using Fragment and Tabbed Activity</vt:lpstr>
      <vt:lpstr>05-3 액션바 사용하기 </vt:lpstr>
      <vt:lpstr>05-3 액션바 사용하기 </vt:lpstr>
      <vt:lpstr>05-3 액션바 사용하기 </vt:lpstr>
      <vt:lpstr>05-3 액션바 사용하기 </vt:lpstr>
      <vt:lpstr>05-3 액션바 사용하기 </vt:lpstr>
      <vt:lpstr>05-3 액션바 사용하기 </vt:lpstr>
      <vt:lpstr>05-3 액션바 사용하기 </vt:lpstr>
      <vt:lpstr>05-3 액션바 사용하기 </vt:lpstr>
      <vt:lpstr>05-3 액션바 사용하기 </vt:lpstr>
      <vt:lpstr>05-4 상단 탭과 하단 탭 만들기</vt:lpstr>
      <vt:lpstr>05-4 상단 탭과 하단 탭 만들기 – activity_main.xml 파일에 ActionBar를 넣기 위한 수정</vt:lpstr>
      <vt:lpstr>05-4 상단 탭과 하단 탭 만들기 – activity_main.xml 파일에 ActionBar를 넣기 위한 수정</vt:lpstr>
      <vt:lpstr>05-4 상단 탭과 하단 탭 만들기</vt:lpstr>
      <vt:lpstr>05-4 상단 탭과 하단 탭 만들기</vt:lpstr>
      <vt:lpstr>05-4 상단 탭과 하단 탭 만들기 – </vt:lpstr>
      <vt:lpstr>05-4 상단 탭과 하단 탭 만들기</vt:lpstr>
      <vt:lpstr>05-4 상단 탭과 하단 탭 만들기</vt:lpstr>
      <vt:lpstr>05-4 상단 탭과 하단 탭 만들기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05-5 뷰페이저 만들기 </vt:lpstr>
      <vt:lpstr>05-5 뷰페이저 만들기 </vt:lpstr>
      <vt:lpstr>05-5 뷰페이저 만들기 </vt:lpstr>
      <vt:lpstr>05-5 뷰페이저 만들기 </vt:lpstr>
      <vt:lpstr>05-5 뷰페이저 만들기 </vt:lpstr>
      <vt:lpstr>05-5 뷰페이저 만들기 </vt:lpstr>
      <vt:lpstr>05-5 뷰페이저 만들기 Extra </vt:lpstr>
      <vt:lpstr>05-5 뷰페이저 만들기 Extra </vt:lpstr>
      <vt:lpstr>05-5 뷰페이저 만들기 Extra </vt:lpstr>
      <vt:lpstr>Joy051TabbedFragment 연습문제: Using Fragment and Tabbed Activity</vt:lpstr>
      <vt:lpstr>Joy051TabbedFragment 연습문제: Using Fragment and Tabbed Activity</vt:lpstr>
      <vt:lpstr>Joy051TabbedFragment 연습문제: Using Fragment and Tabbed Activity</vt:lpstr>
      <vt:lpstr>Joy051TabbedFragment 연습문제: Using Fragment and Tabbed Activity</vt:lpstr>
      <vt:lpstr>Joy051TabbedFragment 연습문제: Using Fragment and Tabbed Activity</vt:lpstr>
      <vt:lpstr>Joy051TabbedFragment 연습문제: Using Fragment and Tabbed Activity</vt:lpstr>
      <vt:lpstr>Joy051TabbedFragment 연습문제: Using Fragment and Tabbed Activity</vt:lpstr>
      <vt:lpstr>05-5 프래그멘트 데모 </vt:lpstr>
      <vt:lpstr>05-5 프래그멘트 데모 </vt:lpstr>
      <vt:lpstr>05-5 프래그멘트 데모 </vt:lpstr>
      <vt:lpstr>05-5 프래그멘트 데모 </vt:lpstr>
      <vt:lpstr>05-5 프래그멘트 데모 </vt:lpstr>
      <vt:lpstr>05-5 프래그멘트 데모 </vt:lpstr>
      <vt:lpstr>05-5 프래그멘트 데모 </vt:lpstr>
      <vt:lpstr>05-5 프래그멘트 데모 </vt:lpstr>
      <vt:lpstr>05-5 프래그멘트 데모 </vt:lpstr>
      <vt:lpstr>05-5 프래그멘트 데모 </vt:lpstr>
      <vt:lpstr>Joy053TwoTabs: 상단 탭과 하단 탭을 동시에 구현하기 </vt:lpstr>
      <vt:lpstr>Joy053TwoTabs: 상단 탭과 하단 탭을 동시에 구현하기 </vt:lpstr>
      <vt:lpstr>Joy053TwoTabs: 상단 탭과 하단 탭을 동시에 구현하기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1252</cp:revision>
  <dcterms:created xsi:type="dcterms:W3CDTF">2014-02-12T09:15:05Z</dcterms:created>
  <dcterms:modified xsi:type="dcterms:W3CDTF">2020-07-28T04:16:27Z</dcterms:modified>
</cp:coreProperties>
</file>